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
  </p:notesMasterIdLst>
  <p:sldIdLst>
    <p:sldId id="415" r:id="rId2"/>
    <p:sldId id="417" r:id="rId3"/>
    <p:sldId id="424" r:id="rId4"/>
    <p:sldId id="271" r:id="rId5"/>
    <p:sldId id="426" r:id="rId6"/>
    <p:sldId id="428" r:id="rId7"/>
    <p:sldId id="375" r:id="rId8"/>
    <p:sldId id="374" r:id="rId9"/>
    <p:sldId id="430" r:id="rId10"/>
    <p:sldId id="429" r:id="rId11"/>
    <p:sldId id="491" r:id="rId12"/>
    <p:sldId id="492" r:id="rId13"/>
    <p:sldId id="493" r:id="rId14"/>
    <p:sldId id="494" r:id="rId15"/>
    <p:sldId id="495" r:id="rId16"/>
    <p:sldId id="425"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E81"/>
    <a:srgbClr val="1373B7"/>
    <a:srgbClr val="115D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67DA0-E666-47D7-B9DB-175D95660649}" type="datetimeFigureOut">
              <a:rPr lang="zh-CN" altLang="en-US" smtClean="0"/>
              <a:t>2022/8/2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94550-5767-4692-896D-324420F2D299}" type="slidenum">
              <a:rPr lang="zh-CN" altLang="en-US" smtClean="0"/>
              <a:t>‹#›</a:t>
            </a:fld>
            <a:endParaRPr lang="zh-CN" altLang="en-US"/>
          </a:p>
        </p:txBody>
      </p:sp>
    </p:spTree>
    <p:extLst>
      <p:ext uri="{BB962C8B-B14F-4D97-AF65-F5344CB8AC3E}">
        <p14:creationId xmlns:p14="http://schemas.microsoft.com/office/powerpoint/2010/main" val="120768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D94550-5767-4692-896D-324420F2D299}" type="slidenum">
              <a:rPr lang="zh-CN" altLang="en-US" smtClean="0"/>
              <a:t>1</a:t>
            </a:fld>
            <a:endParaRPr lang="zh-CN" altLang="en-US"/>
          </a:p>
        </p:txBody>
      </p:sp>
    </p:spTree>
    <p:extLst>
      <p:ext uri="{BB962C8B-B14F-4D97-AF65-F5344CB8AC3E}">
        <p14:creationId xmlns:p14="http://schemas.microsoft.com/office/powerpoint/2010/main" val="2412091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446192-8ABF-4E52-A990-9DB42C73D55D}" type="slidenum">
              <a:rPr lang="zh-CN" altLang="en-US" smtClean="0"/>
              <a:t>10</a:t>
            </a:fld>
            <a:endParaRPr lang="zh-CN" altLang="en-US"/>
          </a:p>
        </p:txBody>
      </p:sp>
    </p:spTree>
    <p:extLst>
      <p:ext uri="{BB962C8B-B14F-4D97-AF65-F5344CB8AC3E}">
        <p14:creationId xmlns:p14="http://schemas.microsoft.com/office/powerpoint/2010/main" val="2613831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11</a:t>
            </a:fld>
            <a:endParaRPr lang="zh-CN" altLang="en-US"/>
          </a:p>
        </p:txBody>
      </p:sp>
    </p:spTree>
    <p:extLst>
      <p:ext uri="{BB962C8B-B14F-4D97-AF65-F5344CB8AC3E}">
        <p14:creationId xmlns:p14="http://schemas.microsoft.com/office/powerpoint/2010/main" val="322555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12</a:t>
            </a:fld>
            <a:endParaRPr lang="zh-CN" altLang="en-US"/>
          </a:p>
        </p:txBody>
      </p:sp>
    </p:spTree>
    <p:extLst>
      <p:ext uri="{BB962C8B-B14F-4D97-AF65-F5344CB8AC3E}">
        <p14:creationId xmlns:p14="http://schemas.microsoft.com/office/powerpoint/2010/main" val="1821524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3391C1-445D-4244-8928-569776DA9122}" type="slidenum">
              <a:rPr lang="zh-CN" altLang="en-US" smtClean="0"/>
              <a:t>13</a:t>
            </a:fld>
            <a:endParaRPr lang="zh-CN" altLang="en-US"/>
          </a:p>
        </p:txBody>
      </p:sp>
    </p:spTree>
    <p:extLst>
      <p:ext uri="{BB962C8B-B14F-4D97-AF65-F5344CB8AC3E}">
        <p14:creationId xmlns:p14="http://schemas.microsoft.com/office/powerpoint/2010/main" val="3759879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446192-8ABF-4E52-A990-9DB42C73D55D}" type="slidenum">
              <a:rPr lang="zh-CN" altLang="en-US" smtClean="0"/>
              <a:t>14</a:t>
            </a:fld>
            <a:endParaRPr lang="zh-CN" altLang="en-US"/>
          </a:p>
        </p:txBody>
      </p:sp>
    </p:spTree>
    <p:extLst>
      <p:ext uri="{BB962C8B-B14F-4D97-AF65-F5344CB8AC3E}">
        <p14:creationId xmlns:p14="http://schemas.microsoft.com/office/powerpoint/2010/main" val="148519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t>15</a:t>
            </a:fld>
            <a:endParaRPr lang="zh-CN" altLang="en-US"/>
          </a:p>
        </p:txBody>
      </p:sp>
    </p:spTree>
    <p:extLst>
      <p:ext uri="{BB962C8B-B14F-4D97-AF65-F5344CB8AC3E}">
        <p14:creationId xmlns:p14="http://schemas.microsoft.com/office/powerpoint/2010/main" val="3270145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D94550-5767-4692-896D-324420F2D299}" type="slidenum">
              <a:rPr lang="zh-CN" altLang="en-US" smtClean="0"/>
              <a:t>16</a:t>
            </a:fld>
            <a:endParaRPr lang="zh-CN" altLang="en-US"/>
          </a:p>
        </p:txBody>
      </p:sp>
    </p:spTree>
    <p:extLst>
      <p:ext uri="{BB962C8B-B14F-4D97-AF65-F5344CB8AC3E}">
        <p14:creationId xmlns:p14="http://schemas.microsoft.com/office/powerpoint/2010/main" val="2319170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F3E0F08-5CA5-4FF4-B957-98B301952557}" type="slidenum">
              <a:rPr lang="zh-CN" altLang="en-US" smtClean="0"/>
              <a:t>2</a:t>
            </a:fld>
            <a:endParaRPr lang="zh-CN" altLang="en-US"/>
          </a:p>
        </p:txBody>
      </p:sp>
    </p:spTree>
    <p:extLst>
      <p:ext uri="{BB962C8B-B14F-4D97-AF65-F5344CB8AC3E}">
        <p14:creationId xmlns:p14="http://schemas.microsoft.com/office/powerpoint/2010/main" val="359361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446192-8ABF-4E52-A990-9DB42C73D55D}" type="slidenum">
              <a:rPr lang="zh-CN" altLang="en-US" smtClean="0"/>
              <a:t>3</a:t>
            </a:fld>
            <a:endParaRPr lang="zh-CN" altLang="en-US"/>
          </a:p>
        </p:txBody>
      </p:sp>
    </p:spTree>
    <p:extLst>
      <p:ext uri="{BB962C8B-B14F-4D97-AF65-F5344CB8AC3E}">
        <p14:creationId xmlns:p14="http://schemas.microsoft.com/office/powerpoint/2010/main" val="112705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A842D5-3964-4D1E-A2D9-636432CD0AB9}" type="slidenum">
              <a:rPr lang="zh-CN" altLang="en-US" smtClean="0"/>
              <a:t>4</a:t>
            </a:fld>
            <a:endParaRPr lang="zh-CN" altLang="en-US"/>
          </a:p>
        </p:txBody>
      </p:sp>
    </p:spTree>
    <p:extLst>
      <p:ext uri="{BB962C8B-B14F-4D97-AF65-F5344CB8AC3E}">
        <p14:creationId xmlns:p14="http://schemas.microsoft.com/office/powerpoint/2010/main" val="365332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7446192-8ABF-4E52-A990-9DB42C73D55D}" type="slidenum">
              <a:rPr lang="zh-CN" altLang="en-US" smtClean="0"/>
              <a:t>5</a:t>
            </a:fld>
            <a:endParaRPr lang="zh-CN" altLang="en-US"/>
          </a:p>
        </p:txBody>
      </p:sp>
    </p:spTree>
    <p:extLst>
      <p:ext uri="{BB962C8B-B14F-4D97-AF65-F5344CB8AC3E}">
        <p14:creationId xmlns:p14="http://schemas.microsoft.com/office/powerpoint/2010/main" val="100895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a:t>
            </a:fld>
            <a:endParaRPr lang="zh-CN" altLang="en-US"/>
          </a:p>
        </p:txBody>
      </p:sp>
    </p:spTree>
    <p:extLst>
      <p:ext uri="{BB962C8B-B14F-4D97-AF65-F5344CB8AC3E}">
        <p14:creationId xmlns:p14="http://schemas.microsoft.com/office/powerpoint/2010/main" val="245212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293965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66044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174457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937412"/>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974532"/>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83F1C-DDB9-4783-8A31-E41782C6BF8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451A98-B78D-4E21-BF31-F2D3439D111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CE89C4-E3E1-449E-A423-983FE4B50D06}"/>
              </a:ext>
            </a:extLst>
          </p:cNvPr>
          <p:cNvSpPr>
            <a:spLocks noGrp="1"/>
          </p:cNvSpPr>
          <p:nvPr>
            <p:ph type="dt" sz="half" idx="10"/>
          </p:nvPr>
        </p:nvSpPr>
        <p:spPr/>
        <p:txBody>
          <a:bodyPr/>
          <a:lstStyle/>
          <a:p>
            <a:fld id="{8AF740B6-7142-469B-9D69-1008601B55D6}" type="datetimeFigureOut">
              <a:rPr lang="zh-CN" altLang="en-US" smtClean="0"/>
              <a:t>2022/8/2</a:t>
            </a:fld>
            <a:endParaRPr lang="zh-CN" altLang="en-US"/>
          </a:p>
        </p:txBody>
      </p:sp>
      <p:sp>
        <p:nvSpPr>
          <p:cNvPr id="5" name="页脚占位符 4">
            <a:extLst>
              <a:ext uri="{FF2B5EF4-FFF2-40B4-BE49-F238E27FC236}">
                <a16:creationId xmlns:a16="http://schemas.microsoft.com/office/drawing/2014/main" id="{00DA8506-8830-47FF-BD0B-6A85B64B2D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6EA389-E347-4EB1-82A8-9206F8BDE049}"/>
              </a:ext>
            </a:extLst>
          </p:cNvPr>
          <p:cNvSpPr>
            <a:spLocks noGrp="1"/>
          </p:cNvSpPr>
          <p:nvPr>
            <p:ph type="sldNum" sz="quarter" idx="12"/>
          </p:nvPr>
        </p:nvSpPr>
        <p:spPr/>
        <p:txBody>
          <a:bodyPr/>
          <a:lstStyle/>
          <a:p>
            <a:fld id="{0FC62D74-9FC1-487E-8273-750E25A88FE9}" type="slidenum">
              <a:rPr lang="zh-CN" altLang="en-US" smtClean="0"/>
              <a:t>‹#›</a:t>
            </a:fld>
            <a:endParaRPr lang="zh-CN" altLang="en-US"/>
          </a:p>
        </p:txBody>
      </p:sp>
    </p:spTree>
    <p:extLst>
      <p:ext uri="{BB962C8B-B14F-4D97-AF65-F5344CB8AC3E}">
        <p14:creationId xmlns:p14="http://schemas.microsoft.com/office/powerpoint/2010/main" val="3289107363"/>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270101888"/>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5044C61-F243-3E44-898F-0430255C4046}"/>
              </a:ext>
            </a:extLst>
          </p:cNvPr>
          <p:cNvSpPr/>
          <p:nvPr userDrawn="1"/>
        </p:nvSpPr>
        <p:spPr>
          <a:xfrm>
            <a:off x="0" y="317500"/>
            <a:ext cx="3822700" cy="431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平行四边形 4">
            <a:extLst>
              <a:ext uri="{FF2B5EF4-FFF2-40B4-BE49-F238E27FC236}">
                <a16:creationId xmlns:a16="http://schemas.microsoft.com/office/drawing/2014/main" id="{E02EE16F-C1F5-AE42-91FC-4E0C8446CFE0}"/>
              </a:ext>
            </a:extLst>
          </p:cNvPr>
          <p:cNvSpPr/>
          <p:nvPr userDrawn="1"/>
        </p:nvSpPr>
        <p:spPr>
          <a:xfrm>
            <a:off x="266700" y="254000"/>
            <a:ext cx="3416300" cy="6604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平行四边形 2">
            <a:extLst>
              <a:ext uri="{FF2B5EF4-FFF2-40B4-BE49-F238E27FC236}">
                <a16:creationId xmlns:a16="http://schemas.microsoft.com/office/drawing/2014/main" id="{E6399B37-DA94-984D-961F-F176E9E200CC}"/>
              </a:ext>
            </a:extLst>
          </p:cNvPr>
          <p:cNvSpPr/>
          <p:nvPr userDrawn="1"/>
        </p:nvSpPr>
        <p:spPr>
          <a:xfrm>
            <a:off x="203200" y="203200"/>
            <a:ext cx="3416300" cy="660400"/>
          </a:xfrm>
          <a:prstGeom prst="parallelogram">
            <a:avLst/>
          </a:prstGeom>
          <a:solidFill>
            <a:srgbClr val="286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018065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1D8601B-7A82-45B9-986B-3C23F668E2A5}"/>
              </a:ext>
            </a:extLst>
          </p:cNvPr>
          <p:cNvSpPr/>
          <p:nvPr userDrawn="1"/>
        </p:nvSpPr>
        <p:spPr>
          <a:xfrm>
            <a:off x="0" y="0"/>
            <a:ext cx="12192000" cy="6858000"/>
          </a:xfrm>
          <a:prstGeom prst="rect">
            <a:avLst/>
          </a:prstGeom>
          <a:solidFill>
            <a:srgbClr val="BDDC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19540A6-8EEF-4591-93B7-D5156C287841}"/>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矩形: 圆角 4">
            <a:extLst>
              <a:ext uri="{FF2B5EF4-FFF2-40B4-BE49-F238E27FC236}">
                <a16:creationId xmlns:a16="http://schemas.microsoft.com/office/drawing/2014/main" id="{CD795C65-151D-4792-BC4F-D6C69213672A}"/>
              </a:ext>
            </a:extLst>
          </p:cNvPr>
          <p:cNvSpPr/>
          <p:nvPr userDrawn="1"/>
        </p:nvSpPr>
        <p:spPr>
          <a:xfrm>
            <a:off x="163286" y="179614"/>
            <a:ext cx="11846379" cy="6474279"/>
          </a:xfrm>
          <a:prstGeom prst="roundRect">
            <a:avLst>
              <a:gd name="adj" fmla="val 4292"/>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6657924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D62967-41DD-43A9-A8A2-DBE4C7CD30D6}" type="datetimeFigureOut">
              <a:rPr lang="en-US" smtClean="0"/>
              <a:t>8/2/2022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84866-2612-44FE-BED6-48B9181DF8CD}" type="slidenum">
              <a:rPr lang="en-US" smtClean="0"/>
              <a:t>‹#›</a:t>
            </a:fld>
            <a:endParaRPr lang="en-US"/>
          </a:p>
        </p:txBody>
      </p:sp>
    </p:spTree>
    <p:extLst>
      <p:ext uri="{BB962C8B-B14F-4D97-AF65-F5344CB8AC3E}">
        <p14:creationId xmlns:p14="http://schemas.microsoft.com/office/powerpoint/2010/main" val="3132497297"/>
      </p:ext>
    </p:extLst>
  </p:cSld>
  <p:clrMap bg1="lt1" tx1="dk1" bg2="lt2" tx2="dk2" accent1="accent1" accent2="accent2" accent3="accent3" accent4="accent4" accent5="accent5" accent6="accent6" hlink="hlink" folHlink="folHlink"/>
  <p:sldLayoutIdLst>
    <p:sldLayoutId id="2147483689" r:id="rId1"/>
    <p:sldLayoutId id="2147483691" r:id="rId2"/>
    <p:sldLayoutId id="2147483695" r:id="rId3"/>
    <p:sldLayoutId id="2147483696" r:id="rId4"/>
    <p:sldLayoutId id="2147483697" r:id="rId5"/>
    <p:sldLayoutId id="2147483698" r:id="rId6"/>
  </p:sldLayoutIdLst>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s://vijayg.mit.edu/"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hyperlink" Target="https://magnav.mit.edu/" TargetMode="External"/><Relationship Id="rId3" Type="http://schemas.openxmlformats.org/officeDocument/2006/relationships/image" Target="../media/image10.png"/><Relationship Id="rId7" Type="http://schemas.openxmlformats.org/officeDocument/2006/relationships/hyperlink" Target="https://www.linkedin.com/posts/ai-accelerator_ai-environment-deforestation-activity-6919669194401742848-jWkF?utm_source=linkedin_shar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sites.google.com/view/rainforest-challenge#h.tev8i9ez1kms" TargetMode="External"/><Relationship Id="rId5" Type="http://schemas.openxmlformats.org/officeDocument/2006/relationships/hyperlink" Target="https://pslam.mit.edu/" TargetMode="External"/><Relationship Id="rId4" Type="http://schemas.openxmlformats.org/officeDocument/2006/relationships/hyperlink" Target="https://www.af.mil/News/Article-Display/Article/2268590/air-force-chief-data-office-announces-first-datathon/" TargetMode="Externa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s://afwerxchallenge.com/datathon" TargetMode="External"/><Relationship Id="rId3" Type="http://schemas.openxmlformats.org/officeDocument/2006/relationships/image" Target="../media/image10.png"/><Relationship Id="rId7" Type="http://schemas.openxmlformats.org/officeDocument/2006/relationships/hyperlink" Target="https://maneuver-id.mit.edu/"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dcc.mit.edu/" TargetMode="External"/><Relationship Id="rId5" Type="http://schemas.openxmlformats.org/officeDocument/2006/relationships/hyperlink" Target="https://sevir.mit.edu/about" TargetMode="External"/><Relationship Id="rId4" Type="http://schemas.openxmlformats.org/officeDocument/2006/relationships/hyperlink" Target="https://rfchallenge.mit.edu/" TargetMode="Externa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scholar.google.com/citations?user=Zid_jw4AAAAJ"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ia.mit.edu/about-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5780868" y="2161671"/>
            <a:ext cx="4559935" cy="3154454"/>
          </a:xfrm>
          <a:custGeom>
            <a:avLst/>
            <a:gdLst>
              <a:gd name="connsiteX0" fmla="*/ 66532 w 4106520"/>
              <a:gd name="connsiteY0" fmla="*/ 0 h 3154454"/>
              <a:gd name="connsiteX1" fmla="*/ 4106520 w 4106520"/>
              <a:gd name="connsiteY1" fmla="*/ 0 h 3154454"/>
              <a:gd name="connsiteX2" fmla="*/ 4106520 w 4106520"/>
              <a:gd name="connsiteY2" fmla="*/ 2522591 h 3154454"/>
              <a:gd name="connsiteX3" fmla="*/ 4092233 w 4106520"/>
              <a:gd name="connsiteY3" fmla="*/ 2530896 h 3154454"/>
              <a:gd name="connsiteX4" fmla="*/ 3749333 w 4106520"/>
              <a:gd name="connsiteY4" fmla="*/ 2828924 h 3154454"/>
              <a:gd name="connsiteX5" fmla="*/ 2820645 w 4106520"/>
              <a:gd name="connsiteY5" fmla="*/ 3071812 h 3154454"/>
              <a:gd name="connsiteX6" fmla="*/ 2642833 w 4106520"/>
              <a:gd name="connsiteY6" fmla="*/ 3121149 h 3154454"/>
              <a:gd name="connsiteX7" fmla="*/ 2521312 w 4106520"/>
              <a:gd name="connsiteY7" fmla="*/ 3154454 h 3154454"/>
              <a:gd name="connsiteX8" fmla="*/ 2318353 w 4106520"/>
              <a:gd name="connsiteY8" fmla="*/ 3144205 h 3154454"/>
              <a:gd name="connsiteX9" fmla="*/ 0 w 4106520"/>
              <a:gd name="connsiteY9" fmla="*/ 575150 h 3154454"/>
              <a:gd name="connsiteX10" fmla="*/ 52465 w 4106520"/>
              <a:gd name="connsiteY10" fmla="*/ 54709 h 315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6520" h="3154454">
                <a:moveTo>
                  <a:pt x="66532" y="0"/>
                </a:moveTo>
                <a:lnTo>
                  <a:pt x="4106520" y="0"/>
                </a:lnTo>
                <a:lnTo>
                  <a:pt x="4106520" y="2522591"/>
                </a:lnTo>
                <a:lnTo>
                  <a:pt x="4092233" y="2530896"/>
                </a:lnTo>
                <a:cubicBezTo>
                  <a:pt x="3992667" y="2606129"/>
                  <a:pt x="3922569" y="2755701"/>
                  <a:pt x="3749333" y="2828924"/>
                </a:cubicBezTo>
                <a:cubicBezTo>
                  <a:pt x="3518352" y="2926555"/>
                  <a:pt x="3061151" y="2997993"/>
                  <a:pt x="2820645" y="3071812"/>
                </a:cubicBezTo>
                <a:cubicBezTo>
                  <a:pt x="2760519" y="3090267"/>
                  <a:pt x="2700094" y="3106192"/>
                  <a:pt x="2642833" y="3121149"/>
                </a:cubicBezTo>
                <a:lnTo>
                  <a:pt x="2521312" y="3154454"/>
                </a:lnTo>
                <a:lnTo>
                  <a:pt x="2318353" y="3144205"/>
                </a:lnTo>
                <a:cubicBezTo>
                  <a:pt x="1016169" y="3011961"/>
                  <a:pt x="0" y="1912225"/>
                  <a:pt x="0" y="575150"/>
                </a:cubicBezTo>
                <a:cubicBezTo>
                  <a:pt x="0" y="396874"/>
                  <a:pt x="18065" y="222816"/>
                  <a:pt x="52465" y="54709"/>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a:off x="-1" y="2145684"/>
            <a:ext cx="8748215" cy="3157538"/>
          </a:xfrm>
          <a:custGeom>
            <a:avLst/>
            <a:gdLst>
              <a:gd name="connsiteX0" fmla="*/ 0 w 8701088"/>
              <a:gd name="connsiteY0" fmla="*/ 0 h 3157538"/>
              <a:gd name="connsiteX1" fmla="*/ 6218437 w 8701088"/>
              <a:gd name="connsiteY1" fmla="*/ 0 h 3157538"/>
              <a:gd name="connsiteX2" fmla="*/ 6204370 w 8701088"/>
              <a:gd name="connsiteY2" fmla="*/ 54709 h 3157538"/>
              <a:gd name="connsiteX3" fmla="*/ 6151905 w 8701088"/>
              <a:gd name="connsiteY3" fmla="*/ 575150 h 3157538"/>
              <a:gd name="connsiteX4" fmla="*/ 8470258 w 8701088"/>
              <a:gd name="connsiteY4" fmla="*/ 3144205 h 3157538"/>
              <a:gd name="connsiteX5" fmla="*/ 8701088 w 8701088"/>
              <a:gd name="connsiteY5" fmla="*/ 3155861 h 3157538"/>
              <a:gd name="connsiteX6" fmla="*/ 8701088 w 8701088"/>
              <a:gd name="connsiteY6" fmla="*/ 3157538 h 3157538"/>
              <a:gd name="connsiteX7" fmla="*/ 0 w 8701088"/>
              <a:gd name="connsiteY7" fmla="*/ 3157538 h 315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1088" h="3157538">
                <a:moveTo>
                  <a:pt x="0" y="0"/>
                </a:moveTo>
                <a:lnTo>
                  <a:pt x="6218437" y="0"/>
                </a:lnTo>
                <a:lnTo>
                  <a:pt x="6204370" y="54709"/>
                </a:lnTo>
                <a:cubicBezTo>
                  <a:pt x="6169970" y="222816"/>
                  <a:pt x="6151905" y="396874"/>
                  <a:pt x="6151905" y="575150"/>
                </a:cubicBezTo>
                <a:cubicBezTo>
                  <a:pt x="6151905" y="1912225"/>
                  <a:pt x="7168074" y="3011961"/>
                  <a:pt x="8470258" y="3144205"/>
                </a:cubicBezTo>
                <a:lnTo>
                  <a:pt x="8701088" y="3155861"/>
                </a:lnTo>
                <a:lnTo>
                  <a:pt x="8701088" y="3157538"/>
                </a:lnTo>
                <a:lnTo>
                  <a:pt x="0" y="3157538"/>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p:nvPr/>
        </p:nvSpPr>
        <p:spPr>
          <a:xfrm rot="10800000">
            <a:off x="6151905" y="138447"/>
            <a:ext cx="5164774" cy="5164774"/>
          </a:xfrm>
          <a:custGeom>
            <a:avLst/>
            <a:gdLst>
              <a:gd name="connsiteX0" fmla="*/ 2299835 w 4599670"/>
              <a:gd name="connsiteY0" fmla="*/ 107476 h 4599670"/>
              <a:gd name="connsiteX1" fmla="*/ 107476 w 4599670"/>
              <a:gd name="connsiteY1" fmla="*/ 2299835 h 4599670"/>
              <a:gd name="connsiteX2" fmla="*/ 2299835 w 4599670"/>
              <a:gd name="connsiteY2" fmla="*/ 4492194 h 4599670"/>
              <a:gd name="connsiteX3" fmla="*/ 4492194 w 4599670"/>
              <a:gd name="connsiteY3" fmla="*/ 2299835 h 4599670"/>
              <a:gd name="connsiteX4" fmla="*/ 2299835 w 4599670"/>
              <a:gd name="connsiteY4" fmla="*/ 107476 h 4599670"/>
              <a:gd name="connsiteX5" fmla="*/ 2299835 w 4599670"/>
              <a:gd name="connsiteY5" fmla="*/ 0 h 4599670"/>
              <a:gd name="connsiteX6" fmla="*/ 4599670 w 4599670"/>
              <a:gd name="connsiteY6" fmla="*/ 2299835 h 4599670"/>
              <a:gd name="connsiteX7" fmla="*/ 2299835 w 4599670"/>
              <a:gd name="connsiteY7" fmla="*/ 4599670 h 4599670"/>
              <a:gd name="connsiteX8" fmla="*/ 0 w 4599670"/>
              <a:gd name="connsiteY8" fmla="*/ 2299835 h 4599670"/>
              <a:gd name="connsiteX9" fmla="*/ 2299835 w 4599670"/>
              <a:gd name="connsiteY9" fmla="*/ 0 h 459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9670" h="4599670">
                <a:moveTo>
                  <a:pt x="2299835" y="107476"/>
                </a:moveTo>
                <a:cubicBezTo>
                  <a:pt x="1089029" y="107476"/>
                  <a:pt x="107476" y="1089029"/>
                  <a:pt x="107476" y="2299835"/>
                </a:cubicBezTo>
                <a:cubicBezTo>
                  <a:pt x="107476" y="3510641"/>
                  <a:pt x="1089029" y="4492194"/>
                  <a:pt x="2299835" y="4492194"/>
                </a:cubicBezTo>
                <a:cubicBezTo>
                  <a:pt x="3510641" y="4492194"/>
                  <a:pt x="4492194" y="3510641"/>
                  <a:pt x="4492194" y="2299835"/>
                </a:cubicBezTo>
                <a:cubicBezTo>
                  <a:pt x="4492194" y="1089029"/>
                  <a:pt x="3510641" y="107476"/>
                  <a:pt x="2299835" y="107476"/>
                </a:cubicBezTo>
                <a:close/>
                <a:moveTo>
                  <a:pt x="2299835" y="0"/>
                </a:moveTo>
                <a:cubicBezTo>
                  <a:pt x="3569999" y="0"/>
                  <a:pt x="4599670" y="1029671"/>
                  <a:pt x="4599670" y="2299835"/>
                </a:cubicBezTo>
                <a:cubicBezTo>
                  <a:pt x="4599670" y="3569999"/>
                  <a:pt x="3569999" y="4599670"/>
                  <a:pt x="2299835" y="4599670"/>
                </a:cubicBezTo>
                <a:cubicBezTo>
                  <a:pt x="1029671" y="4599670"/>
                  <a:pt x="0" y="3569999"/>
                  <a:pt x="0" y="2299835"/>
                </a:cubicBezTo>
                <a:cubicBezTo>
                  <a:pt x="0" y="1029671"/>
                  <a:pt x="1029671" y="0"/>
                  <a:pt x="2299835" y="0"/>
                </a:cubicBezTo>
                <a:close/>
              </a:path>
            </a:pathLst>
          </a:custGeom>
          <a:gradFill flip="none" rotWithShape="1">
            <a:gsLst>
              <a:gs pos="77000">
                <a:srgbClr val="1373B7"/>
              </a:gs>
              <a:gs pos="14000">
                <a:srgbClr val="1373B7">
                  <a:alpha val="0"/>
                </a:srgbClr>
              </a:gs>
              <a:gs pos="100000">
                <a:srgbClr val="115D9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任意多边形 58"/>
          <p:cNvSpPr/>
          <p:nvPr/>
        </p:nvSpPr>
        <p:spPr>
          <a:xfrm>
            <a:off x="941696" y="2620369"/>
            <a:ext cx="1801504" cy="2169994"/>
          </a:xfrm>
          <a:custGeom>
            <a:avLst/>
            <a:gdLst>
              <a:gd name="connsiteX0" fmla="*/ 0 w 1801504"/>
              <a:gd name="connsiteY0" fmla="*/ 0 h 2169994"/>
              <a:gd name="connsiteX1" fmla="*/ 1801504 w 1801504"/>
              <a:gd name="connsiteY1" fmla="*/ 0 h 2169994"/>
              <a:gd name="connsiteX2" fmla="*/ 1801504 w 1801504"/>
              <a:gd name="connsiteY2" fmla="*/ 284150 h 2169994"/>
              <a:gd name="connsiteX3" fmla="*/ 1732714 w 1801504"/>
              <a:gd name="connsiteY3" fmla="*/ 284150 h 2169994"/>
              <a:gd name="connsiteX4" fmla="*/ 1732714 w 1801504"/>
              <a:gd name="connsiteY4" fmla="*/ 71015 h 2169994"/>
              <a:gd name="connsiteX5" fmla="*/ 68790 w 1801504"/>
              <a:gd name="connsiteY5" fmla="*/ 71015 h 2169994"/>
              <a:gd name="connsiteX6" fmla="*/ 68790 w 1801504"/>
              <a:gd name="connsiteY6" fmla="*/ 2098979 h 2169994"/>
              <a:gd name="connsiteX7" fmla="*/ 1732714 w 1801504"/>
              <a:gd name="connsiteY7" fmla="*/ 2098979 h 2169994"/>
              <a:gd name="connsiteX8" fmla="*/ 1732714 w 1801504"/>
              <a:gd name="connsiteY8" fmla="*/ 1885844 h 2169994"/>
              <a:gd name="connsiteX9" fmla="*/ 1801504 w 1801504"/>
              <a:gd name="connsiteY9" fmla="*/ 1885844 h 2169994"/>
              <a:gd name="connsiteX10" fmla="*/ 1801504 w 1801504"/>
              <a:gd name="connsiteY10" fmla="*/ 2169994 h 2169994"/>
              <a:gd name="connsiteX11" fmla="*/ 0 w 1801504"/>
              <a:gd name="connsiteY11" fmla="*/ 2169994 h 216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504" h="2169994">
                <a:moveTo>
                  <a:pt x="0" y="0"/>
                </a:moveTo>
                <a:lnTo>
                  <a:pt x="1801504" y="0"/>
                </a:lnTo>
                <a:lnTo>
                  <a:pt x="1801504" y="284150"/>
                </a:lnTo>
                <a:lnTo>
                  <a:pt x="1732714" y="284150"/>
                </a:lnTo>
                <a:lnTo>
                  <a:pt x="1732714" y="71015"/>
                </a:lnTo>
                <a:lnTo>
                  <a:pt x="68790" y="71015"/>
                </a:lnTo>
                <a:lnTo>
                  <a:pt x="68790" y="2098979"/>
                </a:lnTo>
                <a:lnTo>
                  <a:pt x="1732714" y="2098979"/>
                </a:lnTo>
                <a:lnTo>
                  <a:pt x="1732714" y="1885844"/>
                </a:lnTo>
                <a:lnTo>
                  <a:pt x="1801504" y="1885844"/>
                </a:lnTo>
                <a:lnTo>
                  <a:pt x="1801504" y="2169994"/>
                </a:lnTo>
                <a:lnTo>
                  <a:pt x="0" y="21699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4E69390E-89A2-447D-BF42-CA3337F8E1F6}"/>
              </a:ext>
            </a:extLst>
          </p:cNvPr>
          <p:cNvSpPr txBox="1"/>
          <p:nvPr/>
        </p:nvSpPr>
        <p:spPr>
          <a:xfrm>
            <a:off x="1568090" y="3085838"/>
            <a:ext cx="3860431" cy="830997"/>
          </a:xfrm>
          <a:prstGeom prst="rect">
            <a:avLst/>
          </a:prstGeom>
          <a:noFill/>
        </p:spPr>
        <p:txBody>
          <a:bodyPr wrap="square" rtlCol="0">
            <a:spAutoFit/>
            <a:scene3d>
              <a:camera prst="orthographicFront"/>
              <a:lightRig rig="threePt" dir="t"/>
            </a:scene3d>
            <a:sp3d contourW="12700"/>
          </a:bodyPr>
          <a:lstStyle/>
          <a:p>
            <a:r>
              <a:rPr lang="en-US" altLang="zh-CN" sz="4800" b="1" dirty="0">
                <a:solidFill>
                  <a:schemeClr val="bg1"/>
                </a:solidFill>
                <a:cs typeface="+mn-ea"/>
                <a:sym typeface="+mn-lt"/>
              </a:rPr>
              <a:t>AIA</a:t>
            </a:r>
            <a:r>
              <a:rPr lang="zh-CN" altLang="en-US" sz="4800" b="1" dirty="0">
                <a:solidFill>
                  <a:schemeClr val="bg1"/>
                </a:solidFill>
                <a:cs typeface="+mn-ea"/>
                <a:sym typeface="+mn-lt"/>
              </a:rPr>
              <a:t>项目报告</a:t>
            </a:r>
          </a:p>
        </p:txBody>
      </p:sp>
      <p:sp>
        <p:nvSpPr>
          <p:cNvPr id="62" name="矩形 61"/>
          <p:cNvSpPr/>
          <p:nvPr/>
        </p:nvSpPr>
        <p:spPr>
          <a:xfrm>
            <a:off x="1568090" y="3863230"/>
            <a:ext cx="3856262" cy="461665"/>
          </a:xfrm>
          <a:prstGeom prst="rect">
            <a:avLst/>
          </a:prstGeom>
        </p:spPr>
        <p:txBody>
          <a:bodyPr wrap="square">
            <a:spAutoFit/>
          </a:bodyPr>
          <a:lstStyle/>
          <a:p>
            <a:pPr algn="dist"/>
            <a:r>
              <a:rPr lang="en-US" altLang="zh-CN" sz="2400" dirty="0">
                <a:solidFill>
                  <a:schemeClr val="bg1"/>
                </a:solidFill>
                <a:cs typeface="+mn-ea"/>
                <a:sym typeface="+mn-lt"/>
              </a:rPr>
              <a:t>Quarterly Work  Reports</a:t>
            </a:r>
            <a:endParaRPr lang="zh-CN" altLang="en-US" sz="2400" dirty="0">
              <a:solidFill>
                <a:schemeClr val="bg1"/>
              </a:solidFill>
              <a:cs typeface="+mn-ea"/>
              <a:sym typeface="+mn-lt"/>
            </a:endParaRPr>
          </a:p>
        </p:txBody>
      </p:sp>
      <p:sp>
        <p:nvSpPr>
          <p:cNvPr id="65" name="文本框 64">
            <a:extLst>
              <a:ext uri="{FF2B5EF4-FFF2-40B4-BE49-F238E27FC236}">
                <a16:creationId xmlns:a16="http://schemas.microsoft.com/office/drawing/2014/main" id="{229C6462-2B39-42F2-8936-EC15DE1DAEC3}"/>
              </a:ext>
            </a:extLst>
          </p:cNvPr>
          <p:cNvSpPr txBox="1"/>
          <p:nvPr/>
        </p:nvSpPr>
        <p:spPr>
          <a:xfrm>
            <a:off x="3193499" y="5893462"/>
            <a:ext cx="6242005" cy="400110"/>
          </a:xfrm>
          <a:prstGeom prst="rect">
            <a:avLst/>
          </a:prstGeom>
          <a:noFill/>
        </p:spPr>
        <p:txBody>
          <a:bodyPr wrap="square" rtlCol="0">
            <a:spAutoFit/>
            <a:scene3d>
              <a:camera prst="orthographicFront"/>
              <a:lightRig rig="threePt" dir="t"/>
            </a:scene3d>
            <a:sp3d contourW="12700"/>
          </a:bodyPr>
          <a:lstStyle/>
          <a:p>
            <a:pPr algn="r"/>
            <a:r>
              <a:rPr lang="zh-CN" altLang="en-US" sz="2000" dirty="0">
                <a:solidFill>
                  <a:schemeClr val="tx1">
                    <a:lumMod val="85000"/>
                    <a:lumOff val="15000"/>
                  </a:schemeClr>
                </a:solidFill>
                <a:cs typeface="+mn-ea"/>
                <a:sym typeface="+mn-lt"/>
              </a:rPr>
              <a:t>主讲人：黄沿鑫</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8685" y="407629"/>
            <a:ext cx="1636819" cy="1628795"/>
          </a:xfrm>
          <a:prstGeom prst="rect">
            <a:avLst/>
          </a:prstGeom>
        </p:spPr>
      </p:pic>
    </p:spTree>
    <p:extLst>
      <p:ext uri="{BB962C8B-B14F-4D97-AF65-F5344CB8AC3E}">
        <p14:creationId xmlns:p14="http://schemas.microsoft.com/office/powerpoint/2010/main" val="3320672928"/>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heel(1)">
                                      <p:cBhvr>
                                        <p:cTn id="15" dur="2000"/>
                                        <p:tgtEl>
                                          <p:spTgt spid="25"/>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par>
                          <p:cTn id="20" fill="hold">
                            <p:stCondLst>
                              <p:cond delay="3500"/>
                            </p:stCondLst>
                            <p:childTnLst>
                              <p:par>
                                <p:cTn id="21" presetID="52"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Scale>
                                      <p:cBhvr>
                                        <p:cTn id="23" dur="1000" decel="50000" fill="hold">
                                          <p:stCondLst>
                                            <p:cond delay="0"/>
                                          </p:stCondLst>
                                        </p:cTn>
                                        <p:tgtEl>
                                          <p:spTgt spid="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1"/>
                                        </p:tgtEl>
                                        <p:attrNameLst>
                                          <p:attrName>ppt_x</p:attrName>
                                          <p:attrName>ppt_y</p:attrName>
                                        </p:attrNameLst>
                                      </p:cBhvr>
                                    </p:animMotion>
                                    <p:animEffect transition="in" filter="fade">
                                      <p:cBhvr>
                                        <p:cTn id="25" dur="1000"/>
                                        <p:tgtEl>
                                          <p:spTgt spid="6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5000"/>
                            </p:stCondLst>
                            <p:childTnLst>
                              <p:par>
                                <p:cTn id="31" presetID="16" presetClass="entr" presetSubtype="21"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barn(inVertical)">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animBg="1"/>
      <p:bldP spid="59" grpId="0" animBg="1"/>
      <p:bldP spid="61" grpId="0"/>
      <p:bldP spid="62" grpId="0"/>
      <p:bldP spid="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22" name="文本框 21"/>
          <p:cNvSpPr txBox="1"/>
          <p:nvPr/>
        </p:nvSpPr>
        <p:spPr>
          <a:xfrm>
            <a:off x="3100566" y="2178870"/>
            <a:ext cx="2441694" cy="769441"/>
          </a:xfrm>
          <a:prstGeom prst="rect">
            <a:avLst/>
          </a:prstGeom>
          <a:noFill/>
        </p:spPr>
        <p:txBody>
          <a:bodyPr wrap="none" rtlCol="0">
            <a:spAutoFit/>
            <a:scene3d>
              <a:camera prst="orthographicFront"/>
              <a:lightRig rig="threePt" dir="t"/>
            </a:scene3d>
            <a:sp3d contourW="12700"/>
          </a:bodyPr>
          <a:lstStyle/>
          <a:p>
            <a:pPr algn="ctr">
              <a:spcBef>
                <a:spcPts val="500"/>
              </a:spcBef>
              <a:defRPr/>
            </a:pPr>
            <a:r>
              <a:rPr lang="zh-CN" altLang="en-US" sz="4400" b="1" kern="100" dirty="0">
                <a:solidFill>
                  <a:schemeClr val="tx1">
                    <a:lumMod val="75000"/>
                    <a:lumOff val="25000"/>
                  </a:schemeClr>
                </a:solidFill>
                <a:cs typeface="+mn-ea"/>
                <a:sym typeface="+mn-lt"/>
              </a:rPr>
              <a:t>项目挑战</a:t>
            </a:r>
          </a:p>
        </p:txBody>
      </p:sp>
      <p:sp>
        <p:nvSpPr>
          <p:cNvPr id="23" name="文本框 22"/>
          <p:cNvSpPr txBox="1"/>
          <p:nvPr/>
        </p:nvSpPr>
        <p:spPr>
          <a:xfrm>
            <a:off x="2556966" y="3111939"/>
            <a:ext cx="4373251" cy="281937"/>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100" dirty="0">
                <a:solidFill>
                  <a:schemeClr val="tx1">
                    <a:lumMod val="75000"/>
                    <a:lumOff val="25000"/>
                  </a:schemeClr>
                </a:solidFill>
                <a:cs typeface="+mn-ea"/>
                <a:sym typeface="+mn-lt"/>
              </a:rPr>
              <a:t>The </a:t>
            </a:r>
            <a:r>
              <a:rPr lang="en-US" altLang="zh-CN" sz="1100" dirty="0">
                <a:solidFill>
                  <a:srgbClr val="000000"/>
                </a:solidFill>
                <a:latin typeface="PingFang SC"/>
              </a:rPr>
              <a:t>Project challenges</a:t>
            </a:r>
            <a:endParaRPr lang="en-US" altLang="zh-CN" sz="1100" dirty="0">
              <a:solidFill>
                <a:schemeClr val="bg1">
                  <a:lumMod val="50000"/>
                </a:schemeClr>
              </a:solidFill>
              <a:latin typeface="+mn-ea"/>
              <a:cs typeface="+mn-ea"/>
              <a:sym typeface="+mn-lt"/>
            </a:endParaRP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79923" y="2134694"/>
            <a:ext cx="1438664" cy="2185214"/>
          </a:xfrm>
          <a:prstGeom prst="rect">
            <a:avLst/>
          </a:prstGeom>
          <a:noFill/>
        </p:spPr>
        <p:txBody>
          <a:bodyPr wrap="none" rtlCol="0">
            <a:spAutoFit/>
            <a:scene3d>
              <a:camera prst="orthographicFront"/>
              <a:lightRig rig="threePt" dir="t"/>
            </a:scene3d>
            <a:sp3d contourW="12700"/>
          </a:bodyPr>
          <a:lstStyle/>
          <a:p>
            <a:pPr algn="ctr" defTabSz="914377">
              <a:defRPr/>
            </a:pPr>
            <a:r>
              <a:rPr lang="en-US" altLang="zh-CN" sz="4800" i="1" dirty="0">
                <a:gradFill>
                  <a:gsLst>
                    <a:gs pos="0">
                      <a:srgbClr val="1373B7"/>
                    </a:gs>
                    <a:gs pos="100000">
                      <a:srgbClr val="115D9B"/>
                    </a:gs>
                  </a:gsLst>
                  <a:lin ang="5400000" scaled="1"/>
                </a:gradFill>
                <a:cs typeface="+mn-ea"/>
                <a:sym typeface="+mn-lt"/>
              </a:rPr>
              <a:t>PART</a:t>
            </a:r>
          </a:p>
          <a:p>
            <a:pPr algn="ctr" defTabSz="914377">
              <a:defRPr/>
            </a:pPr>
            <a:r>
              <a:rPr lang="en-US" altLang="zh-CN" sz="8800" b="1" i="1" dirty="0">
                <a:gradFill>
                  <a:gsLst>
                    <a:gs pos="0">
                      <a:srgbClr val="1373B7"/>
                    </a:gs>
                    <a:gs pos="100000">
                      <a:srgbClr val="115D9B"/>
                    </a:gs>
                  </a:gsLst>
                  <a:lin ang="5400000" scaled="1"/>
                </a:gradFill>
                <a:cs typeface="+mn-ea"/>
                <a:sym typeface="+mn-lt"/>
              </a:rPr>
              <a:t>03</a:t>
            </a:r>
            <a:endParaRPr lang="zh-CN" altLang="en-US" sz="8800" b="1" i="1" dirty="0">
              <a:gradFill>
                <a:gsLst>
                  <a:gs pos="0">
                    <a:srgbClr val="1373B7"/>
                  </a:gs>
                  <a:gs pos="100000">
                    <a:srgbClr val="115D9B"/>
                  </a:gs>
                </a:gsLst>
                <a:lin ang="5400000" scaled="1"/>
              </a:gradFill>
              <a:cs typeface="+mn-ea"/>
              <a:sym typeface="+mn-lt"/>
            </a:endParaRPr>
          </a:p>
        </p:txBody>
      </p:sp>
      <p:sp>
        <p:nvSpPr>
          <p:cNvPr id="26" name="文本框 25"/>
          <p:cNvSpPr txBox="1"/>
          <p:nvPr/>
        </p:nvSpPr>
        <p:spPr>
          <a:xfrm>
            <a:off x="2518279" y="3875945"/>
            <a:ext cx="1813317"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什么是挑战</a:t>
            </a:r>
          </a:p>
        </p:txBody>
      </p:sp>
      <p:sp>
        <p:nvSpPr>
          <p:cNvPr id="27" name="文本框 26"/>
          <p:cNvSpPr txBox="1"/>
          <p:nvPr/>
        </p:nvSpPr>
        <p:spPr>
          <a:xfrm>
            <a:off x="4649527" y="3875945"/>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挑战列表</a:t>
            </a:r>
          </a:p>
        </p:txBody>
      </p:sp>
    </p:spTree>
    <p:extLst>
      <p:ext uri="{BB962C8B-B14F-4D97-AF65-F5344CB8AC3E}">
        <p14:creationId xmlns:p14="http://schemas.microsoft.com/office/powerpoint/2010/main" val="1522275137"/>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500"/>
                                        <p:tgtEl>
                                          <p:spTgt spid="51"/>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5" grpId="0" animBg="1"/>
      <p:bldP spid="62" grpId="0" animBg="1"/>
      <p:bldP spid="22" grpId="0"/>
      <p:bldP spid="23" grpId="0"/>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E034992-5FB2-4DAE-ADD5-F26D1FB30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575" y="1554151"/>
            <a:ext cx="4306503" cy="4434902"/>
          </a:xfrm>
          <a:prstGeom prst="rect">
            <a:avLst/>
          </a:prstGeom>
        </p:spPr>
      </p:pic>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什么叫挑战</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13" name="Rectangle 22">
            <a:extLst>
              <a:ext uri="{FF2B5EF4-FFF2-40B4-BE49-F238E27FC236}">
                <a16:creationId xmlns:a16="http://schemas.microsoft.com/office/drawing/2014/main" id="{557A7BE5-7EFE-440B-935B-62C7F9398B3B}"/>
              </a:ext>
            </a:extLst>
          </p:cNvPr>
          <p:cNvSpPr>
            <a:spLocks noChangeArrowheads="1"/>
          </p:cNvSpPr>
          <p:nvPr/>
        </p:nvSpPr>
        <p:spPr bwMode="auto">
          <a:xfrm>
            <a:off x="615058" y="942078"/>
            <a:ext cx="5805488" cy="1498600"/>
          </a:xfrm>
          <a:prstGeom prst="rect">
            <a:avLst/>
          </a:prstGeom>
          <a:solidFill>
            <a:srgbClr val="395E7F">
              <a:alpha val="67842"/>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14" name="矩形 3">
            <a:extLst>
              <a:ext uri="{FF2B5EF4-FFF2-40B4-BE49-F238E27FC236}">
                <a16:creationId xmlns:a16="http://schemas.microsoft.com/office/drawing/2014/main" id="{B5847D10-8BE8-41AC-AD9F-769FC29620F2}"/>
              </a:ext>
            </a:extLst>
          </p:cNvPr>
          <p:cNvSpPr>
            <a:spLocks noChangeArrowheads="1"/>
          </p:cNvSpPr>
          <p:nvPr/>
        </p:nvSpPr>
        <p:spPr bwMode="auto">
          <a:xfrm>
            <a:off x="837180" y="1214324"/>
            <a:ext cx="56882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chemeClr val="bg1"/>
                </a:solidFill>
                <a:latin typeface="+mn-ea"/>
                <a:ea typeface="+mn-ea"/>
              </a:rPr>
              <a:t>挑战是让学术界、工业界和公众参与解决共同问题的一种手段。</a:t>
            </a:r>
            <a:endParaRPr lang="en-US" altLang="zh-CN" sz="2800" b="1" dirty="0">
              <a:solidFill>
                <a:schemeClr val="bg1"/>
              </a:solidFill>
              <a:latin typeface="+mn-ea"/>
              <a:ea typeface="+mn-ea"/>
            </a:endParaRPr>
          </a:p>
        </p:txBody>
      </p:sp>
      <p:sp>
        <p:nvSpPr>
          <p:cNvPr id="15" name="文本框 4">
            <a:extLst>
              <a:ext uri="{FF2B5EF4-FFF2-40B4-BE49-F238E27FC236}">
                <a16:creationId xmlns:a16="http://schemas.microsoft.com/office/drawing/2014/main" id="{4F4EF6CC-6B47-4618-BA09-9E54866D4F33}"/>
              </a:ext>
            </a:extLst>
          </p:cNvPr>
          <p:cNvSpPr txBox="1">
            <a:spLocks noChangeArrowheads="1"/>
          </p:cNvSpPr>
          <p:nvPr/>
        </p:nvSpPr>
        <p:spPr bwMode="auto">
          <a:xfrm>
            <a:off x="615058" y="2985538"/>
            <a:ext cx="5552477" cy="300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600" dirty="0">
                <a:solidFill>
                  <a:schemeClr val="tx1">
                    <a:lumMod val="75000"/>
                    <a:lumOff val="25000"/>
                  </a:schemeClr>
                </a:solidFill>
                <a:latin typeface="+mj-ea"/>
                <a:ea typeface="+mj-ea"/>
              </a:rPr>
              <a:t>在机器学习的背景下，挑战通常涉及围绕公开发布的数据集组织的公开竞赛。开发最佳机器学习模型的团队或个人从中学习或分析数据集获胜！这些挑战带来的全球合作历来推动了许多领域的根本性进展。在一些社区，这些挑战也被称为“黑客马拉松”。</a:t>
            </a:r>
            <a:r>
              <a:rPr lang="en-US" altLang="zh-CN" sz="1600" dirty="0" err="1">
                <a:solidFill>
                  <a:schemeClr val="tx1">
                    <a:lumMod val="75000"/>
                    <a:lumOff val="25000"/>
                  </a:schemeClr>
                </a:solidFill>
                <a:latin typeface="+mj-ea"/>
                <a:ea typeface="+mj-ea"/>
                <a:cs typeface="Times New Roman" panose="02020603050405020304" pitchFamily="18" charset="0"/>
              </a:rPr>
              <a:t>JuliaCon</a:t>
            </a:r>
            <a:r>
              <a:rPr lang="zh-CN" altLang="en-US" sz="1600" dirty="0">
                <a:solidFill>
                  <a:schemeClr val="tx1">
                    <a:lumMod val="75000"/>
                    <a:lumOff val="25000"/>
                  </a:schemeClr>
                </a:solidFill>
                <a:latin typeface="+mj-ea"/>
                <a:ea typeface="+mj-ea"/>
              </a:rPr>
              <a:t>的</a:t>
            </a:r>
            <a:r>
              <a:rPr lang="en-US" altLang="zh-CN" sz="1600" dirty="0" err="1">
                <a:solidFill>
                  <a:schemeClr val="tx1">
                    <a:lumMod val="75000"/>
                    <a:lumOff val="25000"/>
                  </a:schemeClr>
                </a:solidFill>
                <a:latin typeface="+mj-ea"/>
                <a:ea typeface="+mj-ea"/>
                <a:cs typeface="Times New Roman" panose="02020603050405020304" pitchFamily="18" charset="0"/>
              </a:rPr>
              <a:t>Datathon</a:t>
            </a:r>
            <a:r>
              <a:rPr lang="zh-CN" altLang="en-US" sz="1600" dirty="0">
                <a:solidFill>
                  <a:schemeClr val="tx1">
                    <a:lumMod val="75000"/>
                    <a:lumOff val="25000"/>
                  </a:schemeClr>
                </a:solidFill>
                <a:latin typeface="+mj-ea"/>
                <a:ea typeface="+mj-ea"/>
              </a:rPr>
              <a:t>（</a:t>
            </a:r>
            <a:r>
              <a:rPr lang="en-US" altLang="zh-CN" sz="1600" dirty="0">
                <a:solidFill>
                  <a:schemeClr val="tx1">
                    <a:lumMod val="75000"/>
                    <a:lumOff val="25000"/>
                  </a:schemeClr>
                </a:solidFill>
                <a:latin typeface="+mj-ea"/>
                <a:ea typeface="+mj-ea"/>
              </a:rPr>
              <a:t>DoD</a:t>
            </a:r>
            <a:r>
              <a:rPr lang="zh-CN" altLang="en-US" sz="1600" dirty="0">
                <a:solidFill>
                  <a:schemeClr val="tx1">
                    <a:lumMod val="75000"/>
                    <a:lumOff val="25000"/>
                  </a:schemeClr>
                </a:solidFill>
                <a:latin typeface="+mj-ea"/>
                <a:ea typeface="+mj-ea"/>
              </a:rPr>
              <a:t>挑战）和</a:t>
            </a:r>
            <a:r>
              <a:rPr lang="en-US" altLang="zh-CN" sz="1600" dirty="0" err="1">
                <a:solidFill>
                  <a:schemeClr val="tx1">
                    <a:lumMod val="75000"/>
                    <a:lumOff val="25000"/>
                  </a:schemeClr>
                </a:solidFill>
                <a:latin typeface="+mj-ea"/>
                <a:ea typeface="+mj-ea"/>
                <a:cs typeface="Times New Roman" panose="02020603050405020304" pitchFamily="18" charset="0"/>
              </a:rPr>
              <a:t>MagNav</a:t>
            </a:r>
            <a:r>
              <a:rPr lang="zh-CN" altLang="en-US" sz="1600" dirty="0">
                <a:solidFill>
                  <a:schemeClr val="tx1">
                    <a:lumMod val="75000"/>
                    <a:lumOff val="25000"/>
                  </a:schemeClr>
                </a:solidFill>
                <a:latin typeface="+mj-ea"/>
                <a:ea typeface="+mj-ea"/>
              </a:rPr>
              <a:t>（公共挑战）等挑战在推进人工智能研究的各个领域方面发挥着重要作用。每个</a:t>
            </a:r>
            <a:r>
              <a:rPr lang="en-US" altLang="zh-CN" sz="1600" dirty="0">
                <a:solidFill>
                  <a:schemeClr val="tx1">
                    <a:lumMod val="75000"/>
                    <a:lumOff val="25000"/>
                  </a:schemeClr>
                </a:solidFill>
                <a:latin typeface="+mj-ea"/>
                <a:ea typeface="+mj-ea"/>
              </a:rPr>
              <a:t>AIA</a:t>
            </a:r>
            <a:r>
              <a:rPr lang="zh-CN" altLang="en-US" sz="1600" dirty="0">
                <a:solidFill>
                  <a:schemeClr val="tx1">
                    <a:lumMod val="75000"/>
                    <a:lumOff val="25000"/>
                  </a:schemeClr>
                </a:solidFill>
                <a:latin typeface="+mj-ea"/>
                <a:ea typeface="+mj-ea"/>
              </a:rPr>
              <a:t>项目的一个主要目标是开发和原型挑战。</a:t>
            </a:r>
            <a:r>
              <a:rPr lang="en-US" altLang="zh-CN" sz="1600" dirty="0">
                <a:latin typeface="+mj-ea"/>
                <a:ea typeface="+mj-ea"/>
              </a:rPr>
              <a:t>AIA</a:t>
            </a:r>
            <a:r>
              <a:rPr lang="zh-CN" altLang="en-US" sz="1600" dirty="0">
                <a:latin typeface="+mj-ea"/>
                <a:ea typeface="+mj-ea"/>
              </a:rPr>
              <a:t>挑战由</a:t>
            </a:r>
            <a:r>
              <a:rPr lang="en-US" altLang="zh-CN" sz="1600" dirty="0">
                <a:latin typeface="+mj-ea"/>
                <a:ea typeface="+mj-ea"/>
                <a:hlinkClick r:id="rId5"/>
              </a:rPr>
              <a:t>Vijay </a:t>
            </a:r>
            <a:r>
              <a:rPr lang="en-US" altLang="zh-CN" sz="1600" dirty="0" err="1">
                <a:latin typeface="+mj-ea"/>
                <a:ea typeface="+mj-ea"/>
                <a:hlinkClick r:id="rId5"/>
              </a:rPr>
              <a:t>Gadepally</a:t>
            </a:r>
            <a:r>
              <a:rPr lang="zh-CN" altLang="en-US" sz="1600" dirty="0">
                <a:latin typeface="+mj-ea"/>
                <a:ea typeface="+mj-ea"/>
                <a:hlinkClick r:id="rId5"/>
              </a:rPr>
              <a:t>博士协调。</a:t>
            </a:r>
            <a:endParaRPr lang="zh-CN" altLang="en-US" sz="1600" dirty="0">
              <a:solidFill>
                <a:schemeClr val="tx1">
                  <a:lumMod val="75000"/>
                  <a:lumOff val="25000"/>
                </a:schemeClr>
              </a:solidFill>
              <a:latin typeface="+mj-ea"/>
              <a:ea typeface="+mj-ea"/>
              <a:sym typeface="Arial" panose="020B0604020202020204" pitchFamily="34" charset="0"/>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Tree>
    <p:extLst>
      <p:ext uri="{BB962C8B-B14F-4D97-AF65-F5344CB8AC3E}">
        <p14:creationId xmlns:p14="http://schemas.microsoft.com/office/powerpoint/2010/main" val="1539186378"/>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挑战列表</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2" name="椭圆 21">
            <a:extLst>
              <a:ext uri="{FF2B5EF4-FFF2-40B4-BE49-F238E27FC236}">
                <a16:creationId xmlns:a16="http://schemas.microsoft.com/office/drawing/2014/main" id="{FFD13F01-B0AD-46EC-9659-50FBEADEE3D8}"/>
              </a:ext>
            </a:extLst>
          </p:cNvPr>
          <p:cNvSpPr/>
          <p:nvPr/>
        </p:nvSpPr>
        <p:spPr>
          <a:xfrm>
            <a:off x="4652165" y="5762085"/>
            <a:ext cx="2809892" cy="425092"/>
          </a:xfrm>
          <a:prstGeom prst="ellipse">
            <a:avLst/>
          </a:prstGeom>
          <a:gradFill flip="none" rotWithShape="1">
            <a:gsLst>
              <a:gs pos="0">
                <a:sysClr val="windowText" lastClr="000000">
                  <a:alpha val="62000"/>
                </a:sysClr>
              </a:gs>
              <a:gs pos="100000">
                <a:srgbClr val="FFFFFF">
                  <a:alpha val="0"/>
                </a:srgbClr>
              </a:gs>
            </a:gsLst>
            <a:path path="shape">
              <a:fillToRect l="50000" t="50000" r="50000" b="50000"/>
            </a:path>
            <a:tileRect/>
          </a:gradFill>
          <a:ln w="25400" cap="flat" cmpd="sng" algn="ctr">
            <a:noFill/>
            <a:prstDash val="solid"/>
          </a:ln>
          <a:effectLst/>
        </p:spPr>
        <p:txBody>
          <a:bodyPr lIns="146272" tIns="73135" rIns="146272" bIns="73135"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grpSp>
        <p:nvGrpSpPr>
          <p:cNvPr id="23" name="组合 22">
            <a:extLst>
              <a:ext uri="{FF2B5EF4-FFF2-40B4-BE49-F238E27FC236}">
                <a16:creationId xmlns:a16="http://schemas.microsoft.com/office/drawing/2014/main" id="{ADBE60EE-30B7-4631-88D9-A9E4BB7FDE46}"/>
              </a:ext>
            </a:extLst>
          </p:cNvPr>
          <p:cNvGrpSpPr/>
          <p:nvPr/>
        </p:nvGrpSpPr>
        <p:grpSpPr>
          <a:xfrm>
            <a:off x="4754993" y="1642948"/>
            <a:ext cx="2586211" cy="4335678"/>
            <a:chOff x="3546995" y="2016281"/>
            <a:chExt cx="1616382" cy="2709799"/>
          </a:xfrm>
        </p:grpSpPr>
        <p:sp>
          <p:nvSpPr>
            <p:cNvPr id="24" name="Freeform 33">
              <a:extLst>
                <a:ext uri="{FF2B5EF4-FFF2-40B4-BE49-F238E27FC236}">
                  <a16:creationId xmlns:a16="http://schemas.microsoft.com/office/drawing/2014/main" id="{AF841D7D-0A09-490D-90BF-6EF0408A2A06}"/>
                </a:ext>
              </a:extLst>
            </p:cNvPr>
            <p:cNvSpPr/>
            <p:nvPr/>
          </p:nvSpPr>
          <p:spPr bwMode="auto">
            <a:xfrm>
              <a:off x="3546995" y="2016281"/>
              <a:ext cx="1616382" cy="2028724"/>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ysClr val="window" lastClr="FFFFFF">
                <a:lumMod val="85000"/>
              </a:sysClr>
            </a:solidFill>
            <a:ln>
              <a:noFill/>
            </a:ln>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25" name="Freeform 33">
              <a:extLst>
                <a:ext uri="{FF2B5EF4-FFF2-40B4-BE49-F238E27FC236}">
                  <a16:creationId xmlns:a16="http://schemas.microsoft.com/office/drawing/2014/main" id="{C70A72DF-A10F-4D57-9A86-4AB6A6C4FD1A}"/>
                </a:ext>
              </a:extLst>
            </p:cNvPr>
            <p:cNvSpPr/>
            <p:nvPr/>
          </p:nvSpPr>
          <p:spPr bwMode="auto">
            <a:xfrm>
              <a:off x="3587885" y="2067602"/>
              <a:ext cx="1534601" cy="1926082"/>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ysClr val="window" lastClr="FFFFFF">
                <a:lumMod val="95000"/>
              </a:sysClr>
            </a:solidFill>
            <a:ln>
              <a:noFill/>
            </a:ln>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nvGrpSpPr>
            <p:cNvPr id="26" name="组合 25">
              <a:extLst>
                <a:ext uri="{FF2B5EF4-FFF2-40B4-BE49-F238E27FC236}">
                  <a16:creationId xmlns:a16="http://schemas.microsoft.com/office/drawing/2014/main" id="{71A7B467-F1B5-40DE-8637-D20C1C8A0C8E}"/>
                </a:ext>
              </a:extLst>
            </p:cNvPr>
            <p:cNvGrpSpPr/>
            <p:nvPr/>
          </p:nvGrpSpPr>
          <p:grpSpPr>
            <a:xfrm>
              <a:off x="3999883" y="4025097"/>
              <a:ext cx="716912" cy="700983"/>
              <a:chOff x="3759201" y="3508375"/>
              <a:chExt cx="828024" cy="809626"/>
            </a:xfrm>
          </p:grpSpPr>
          <p:sp>
            <p:nvSpPr>
              <p:cNvPr id="27" name="Freeform 6">
                <a:extLst>
                  <a:ext uri="{FF2B5EF4-FFF2-40B4-BE49-F238E27FC236}">
                    <a16:creationId xmlns:a16="http://schemas.microsoft.com/office/drawing/2014/main" id="{2BDFB721-B2D8-40E8-B1EB-86006DF56754}"/>
                  </a:ext>
                </a:extLst>
              </p:cNvPr>
              <p:cNvSpPr/>
              <p:nvPr/>
            </p:nvSpPr>
            <p:spPr bwMode="auto">
              <a:xfrm>
                <a:off x="3764900" y="3508375"/>
                <a:ext cx="822325" cy="757238"/>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325B7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28" name="Freeform 7">
                <a:extLst>
                  <a:ext uri="{FF2B5EF4-FFF2-40B4-BE49-F238E27FC236}">
                    <a16:creationId xmlns:a16="http://schemas.microsoft.com/office/drawing/2014/main" id="{EF6B0D37-E075-4FC2-A147-791ECB005BCF}"/>
                  </a:ext>
                </a:extLst>
              </p:cNvPr>
              <p:cNvSpPr/>
              <p:nvPr/>
            </p:nvSpPr>
            <p:spPr bwMode="auto">
              <a:xfrm>
                <a:off x="3996676" y="4268788"/>
                <a:ext cx="350838" cy="49213"/>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29" name="Freeform 8">
                <a:extLst>
                  <a:ext uri="{FF2B5EF4-FFF2-40B4-BE49-F238E27FC236}">
                    <a16:creationId xmlns:a16="http://schemas.microsoft.com/office/drawing/2014/main" id="{669EC3A0-9C5C-4F12-A285-6FE0E90EB125}"/>
                  </a:ext>
                </a:extLst>
              </p:cNvPr>
              <p:cNvSpPr/>
              <p:nvPr/>
            </p:nvSpPr>
            <p:spPr bwMode="auto">
              <a:xfrm>
                <a:off x="4173538" y="3527425"/>
                <a:ext cx="247650" cy="33338"/>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0" name="Freeform 9">
                <a:extLst>
                  <a:ext uri="{FF2B5EF4-FFF2-40B4-BE49-F238E27FC236}">
                    <a16:creationId xmlns:a16="http://schemas.microsoft.com/office/drawing/2014/main" id="{5E945BE1-0E6C-46AB-81DB-7EA51DE85261}"/>
                  </a:ext>
                </a:extLst>
              </p:cNvPr>
              <p:cNvSpPr/>
              <p:nvPr/>
            </p:nvSpPr>
            <p:spPr bwMode="auto">
              <a:xfrm>
                <a:off x="4173538" y="3571875"/>
                <a:ext cx="242888"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1" name="Freeform 10">
                <a:extLst>
                  <a:ext uri="{FF2B5EF4-FFF2-40B4-BE49-F238E27FC236}">
                    <a16:creationId xmlns:a16="http://schemas.microsoft.com/office/drawing/2014/main" id="{EFE42E3C-19E1-4F57-A910-CDA029F74C10}"/>
                  </a:ext>
                </a:extLst>
              </p:cNvPr>
              <p:cNvSpPr/>
              <p:nvPr/>
            </p:nvSpPr>
            <p:spPr bwMode="auto">
              <a:xfrm>
                <a:off x="4106863" y="3698875"/>
                <a:ext cx="303213" cy="34925"/>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2" name="Freeform 11">
                <a:extLst>
                  <a:ext uri="{FF2B5EF4-FFF2-40B4-BE49-F238E27FC236}">
                    <a16:creationId xmlns:a16="http://schemas.microsoft.com/office/drawing/2014/main" id="{54A00627-D702-406F-B228-BFB3CC79A422}"/>
                  </a:ext>
                </a:extLst>
              </p:cNvPr>
              <p:cNvSpPr/>
              <p:nvPr/>
            </p:nvSpPr>
            <p:spPr bwMode="auto">
              <a:xfrm>
                <a:off x="4140201" y="3756025"/>
                <a:ext cx="269875" cy="25400"/>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3" name="Freeform 12">
                <a:extLst>
                  <a:ext uri="{FF2B5EF4-FFF2-40B4-BE49-F238E27FC236}">
                    <a16:creationId xmlns:a16="http://schemas.microsoft.com/office/drawing/2014/main" id="{8583813C-1B30-4A5D-A933-8DA5FB2B7839}"/>
                  </a:ext>
                </a:extLst>
              </p:cNvPr>
              <p:cNvSpPr/>
              <p:nvPr/>
            </p:nvSpPr>
            <p:spPr bwMode="auto">
              <a:xfrm>
                <a:off x="4125913" y="3811588"/>
                <a:ext cx="287338" cy="38100"/>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4" name="Freeform 13">
                <a:extLst>
                  <a:ext uri="{FF2B5EF4-FFF2-40B4-BE49-F238E27FC236}">
                    <a16:creationId xmlns:a16="http://schemas.microsoft.com/office/drawing/2014/main" id="{CA64619E-0A28-407D-A10B-36BFF5F4C6B9}"/>
                  </a:ext>
                </a:extLst>
              </p:cNvPr>
              <p:cNvSpPr/>
              <p:nvPr/>
            </p:nvSpPr>
            <p:spPr bwMode="auto">
              <a:xfrm>
                <a:off x="4195763" y="3868738"/>
                <a:ext cx="217488" cy="33338"/>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5" name="Freeform 14">
                <a:extLst>
                  <a:ext uri="{FF2B5EF4-FFF2-40B4-BE49-F238E27FC236}">
                    <a16:creationId xmlns:a16="http://schemas.microsoft.com/office/drawing/2014/main" id="{85C194FB-4CE5-4D3B-8935-803804AFDCC6}"/>
                  </a:ext>
                </a:extLst>
              </p:cNvPr>
              <p:cNvSpPr/>
              <p:nvPr/>
            </p:nvSpPr>
            <p:spPr bwMode="auto">
              <a:xfrm>
                <a:off x="4117976" y="3935413"/>
                <a:ext cx="280988" cy="30163"/>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6" name="Freeform 15">
                <a:extLst>
                  <a:ext uri="{FF2B5EF4-FFF2-40B4-BE49-F238E27FC236}">
                    <a16:creationId xmlns:a16="http://schemas.microsoft.com/office/drawing/2014/main" id="{C3105824-D4A5-4FE5-88E1-49E262A4D3CE}"/>
                  </a:ext>
                </a:extLst>
              </p:cNvPr>
              <p:cNvSpPr/>
              <p:nvPr/>
            </p:nvSpPr>
            <p:spPr bwMode="auto">
              <a:xfrm>
                <a:off x="4206876" y="3984625"/>
                <a:ext cx="206375" cy="25400"/>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7" name="Freeform 16">
                <a:extLst>
                  <a:ext uri="{FF2B5EF4-FFF2-40B4-BE49-F238E27FC236}">
                    <a16:creationId xmlns:a16="http://schemas.microsoft.com/office/drawing/2014/main" id="{4BD27F32-A823-422F-93FD-013F007C7B16}"/>
                  </a:ext>
                </a:extLst>
              </p:cNvPr>
              <p:cNvSpPr/>
              <p:nvPr/>
            </p:nvSpPr>
            <p:spPr bwMode="auto">
              <a:xfrm>
                <a:off x="4222751" y="4044949"/>
                <a:ext cx="160338" cy="28576"/>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8" name="Freeform 17">
                <a:extLst>
                  <a:ext uri="{FF2B5EF4-FFF2-40B4-BE49-F238E27FC236}">
                    <a16:creationId xmlns:a16="http://schemas.microsoft.com/office/drawing/2014/main" id="{F697F1CB-887B-4F06-8CE6-F8B3A060F601}"/>
                  </a:ext>
                </a:extLst>
              </p:cNvPr>
              <p:cNvSpPr/>
              <p:nvPr/>
            </p:nvSpPr>
            <p:spPr bwMode="auto">
              <a:xfrm>
                <a:off x="4151313" y="4070350"/>
                <a:ext cx="314325" cy="30163"/>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9" name="Freeform 18">
                <a:extLst>
                  <a:ext uri="{FF2B5EF4-FFF2-40B4-BE49-F238E27FC236}">
                    <a16:creationId xmlns:a16="http://schemas.microsoft.com/office/drawing/2014/main" id="{F49D05D3-53DD-4FA2-823A-7841A0C241D6}"/>
                  </a:ext>
                </a:extLst>
              </p:cNvPr>
              <p:cNvSpPr/>
              <p:nvPr/>
            </p:nvSpPr>
            <p:spPr bwMode="auto">
              <a:xfrm>
                <a:off x="4514851" y="3703638"/>
                <a:ext cx="36513"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0" name="Freeform 19">
                <a:extLst>
                  <a:ext uri="{FF2B5EF4-FFF2-40B4-BE49-F238E27FC236}">
                    <a16:creationId xmlns:a16="http://schemas.microsoft.com/office/drawing/2014/main" id="{58DA89D8-DFA0-4710-9B4C-43ED8402502A}"/>
                  </a:ext>
                </a:extLst>
              </p:cNvPr>
              <p:cNvSpPr/>
              <p:nvPr/>
            </p:nvSpPr>
            <p:spPr bwMode="auto">
              <a:xfrm>
                <a:off x="4510088" y="3579813"/>
                <a:ext cx="41275" cy="19050"/>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1" name="Freeform 20">
                <a:extLst>
                  <a:ext uri="{FF2B5EF4-FFF2-40B4-BE49-F238E27FC236}">
                    <a16:creationId xmlns:a16="http://schemas.microsoft.com/office/drawing/2014/main" id="{AF64BACB-9409-4E84-A774-DD7A36864E77}"/>
                  </a:ext>
                </a:extLst>
              </p:cNvPr>
              <p:cNvSpPr/>
              <p:nvPr/>
            </p:nvSpPr>
            <p:spPr bwMode="auto">
              <a:xfrm>
                <a:off x="4495801" y="3819525"/>
                <a:ext cx="55563" cy="19050"/>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2" name="Freeform 21">
                <a:extLst>
                  <a:ext uri="{FF2B5EF4-FFF2-40B4-BE49-F238E27FC236}">
                    <a16:creationId xmlns:a16="http://schemas.microsoft.com/office/drawing/2014/main" id="{E4805B79-A00B-44BD-B832-37BAF107FFF5}"/>
                  </a:ext>
                </a:extLst>
              </p:cNvPr>
              <p:cNvSpPr/>
              <p:nvPr/>
            </p:nvSpPr>
            <p:spPr bwMode="auto">
              <a:xfrm>
                <a:off x="4498976" y="3894138"/>
                <a:ext cx="46038" cy="57150"/>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3" name="Freeform 22">
                <a:extLst>
                  <a:ext uri="{FF2B5EF4-FFF2-40B4-BE49-F238E27FC236}">
                    <a16:creationId xmlns:a16="http://schemas.microsoft.com/office/drawing/2014/main" id="{AB0DAF96-4106-41C9-83DF-E99301B0EA30}"/>
                  </a:ext>
                </a:extLst>
              </p:cNvPr>
              <p:cNvSpPr/>
              <p:nvPr/>
            </p:nvSpPr>
            <p:spPr bwMode="auto">
              <a:xfrm>
                <a:off x="4518026" y="4037013"/>
                <a:ext cx="22225" cy="19050"/>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4" name="Freeform 23">
                <a:extLst>
                  <a:ext uri="{FF2B5EF4-FFF2-40B4-BE49-F238E27FC236}">
                    <a16:creationId xmlns:a16="http://schemas.microsoft.com/office/drawing/2014/main" id="{4EB46637-46A8-4838-8161-CFC9024856EC}"/>
                  </a:ext>
                </a:extLst>
              </p:cNvPr>
              <p:cNvSpPr/>
              <p:nvPr/>
            </p:nvSpPr>
            <p:spPr bwMode="auto">
              <a:xfrm>
                <a:off x="3814763" y="3557588"/>
                <a:ext cx="206375" cy="22225"/>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5" name="Freeform 24">
                <a:extLst>
                  <a:ext uri="{FF2B5EF4-FFF2-40B4-BE49-F238E27FC236}">
                    <a16:creationId xmlns:a16="http://schemas.microsoft.com/office/drawing/2014/main" id="{ED373E0C-ABA1-424A-AF44-7C3676048063}"/>
                  </a:ext>
                </a:extLst>
              </p:cNvPr>
              <p:cNvSpPr/>
              <p:nvPr/>
            </p:nvSpPr>
            <p:spPr bwMode="auto">
              <a:xfrm>
                <a:off x="3762376" y="3744913"/>
                <a:ext cx="71438" cy="17463"/>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6" name="Freeform 25">
                <a:extLst>
                  <a:ext uri="{FF2B5EF4-FFF2-40B4-BE49-F238E27FC236}">
                    <a16:creationId xmlns:a16="http://schemas.microsoft.com/office/drawing/2014/main" id="{D6634304-A738-4D7D-8249-C3A8B95EAF6A}"/>
                  </a:ext>
                </a:extLst>
              </p:cNvPr>
              <p:cNvSpPr/>
              <p:nvPr/>
            </p:nvSpPr>
            <p:spPr bwMode="auto">
              <a:xfrm>
                <a:off x="3762376" y="3857625"/>
                <a:ext cx="74613" cy="14288"/>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7" name="Freeform 26">
                <a:extLst>
                  <a:ext uri="{FF2B5EF4-FFF2-40B4-BE49-F238E27FC236}">
                    <a16:creationId xmlns:a16="http://schemas.microsoft.com/office/drawing/2014/main" id="{65E8345D-3E1D-4AA2-A0EA-B3E58BC27A5F}"/>
                  </a:ext>
                </a:extLst>
              </p:cNvPr>
              <p:cNvSpPr/>
              <p:nvPr/>
            </p:nvSpPr>
            <p:spPr bwMode="auto">
              <a:xfrm>
                <a:off x="3759201" y="3979863"/>
                <a:ext cx="74613" cy="19050"/>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8" name="Freeform 27">
                <a:extLst>
                  <a:ext uri="{FF2B5EF4-FFF2-40B4-BE49-F238E27FC236}">
                    <a16:creationId xmlns:a16="http://schemas.microsoft.com/office/drawing/2014/main" id="{3FADD061-8ABA-478B-BC43-C406F8C1ADEB}"/>
                  </a:ext>
                </a:extLst>
              </p:cNvPr>
              <p:cNvSpPr/>
              <p:nvPr/>
            </p:nvSpPr>
            <p:spPr bwMode="auto">
              <a:xfrm>
                <a:off x="3822701" y="4086225"/>
                <a:ext cx="268288" cy="33338"/>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9" name="Freeform 28">
                <a:extLst>
                  <a:ext uri="{FF2B5EF4-FFF2-40B4-BE49-F238E27FC236}">
                    <a16:creationId xmlns:a16="http://schemas.microsoft.com/office/drawing/2014/main" id="{9066647D-2D1B-4107-A35C-FADB50F4DABD}"/>
                  </a:ext>
                </a:extLst>
              </p:cNvPr>
              <p:cNvSpPr/>
              <p:nvPr/>
            </p:nvSpPr>
            <p:spPr bwMode="auto">
              <a:xfrm>
                <a:off x="4300538" y="4114800"/>
                <a:ext cx="134938" cy="120650"/>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grpSp>
      <p:grpSp>
        <p:nvGrpSpPr>
          <p:cNvPr id="50" name="Group 37">
            <a:extLst>
              <a:ext uri="{FF2B5EF4-FFF2-40B4-BE49-F238E27FC236}">
                <a16:creationId xmlns:a16="http://schemas.microsoft.com/office/drawing/2014/main" id="{44D694C1-AA3E-47C4-A4BD-81B208647DB6}"/>
              </a:ext>
            </a:extLst>
          </p:cNvPr>
          <p:cNvGrpSpPr>
            <a:grpSpLocks noChangeAspect="1"/>
          </p:cNvGrpSpPr>
          <p:nvPr/>
        </p:nvGrpSpPr>
        <p:grpSpPr bwMode="auto">
          <a:xfrm>
            <a:off x="4723128" y="1614399"/>
            <a:ext cx="2649976" cy="3206380"/>
            <a:chOff x="2250" y="790"/>
            <a:chExt cx="1205" cy="1458"/>
          </a:xfrm>
          <a:solidFill>
            <a:srgbClr val="325B7F"/>
          </a:solidFill>
        </p:grpSpPr>
        <p:sp>
          <p:nvSpPr>
            <p:cNvPr id="51" name="Rectangle 38">
              <a:extLst>
                <a:ext uri="{FF2B5EF4-FFF2-40B4-BE49-F238E27FC236}">
                  <a16:creationId xmlns:a16="http://schemas.microsoft.com/office/drawing/2014/main" id="{618CF587-1199-4C9E-A90E-AC5F1974AE28}"/>
                </a:ext>
              </a:extLst>
            </p:cNvPr>
            <p:cNvSpPr>
              <a:spLocks noChangeArrowheads="1"/>
            </p:cNvSpPr>
            <p:nvPr/>
          </p:nvSpPr>
          <p:spPr bwMode="auto">
            <a:xfrm>
              <a:off x="2847" y="1827"/>
              <a:ext cx="12" cy="3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2" name="Freeform 39">
              <a:extLst>
                <a:ext uri="{FF2B5EF4-FFF2-40B4-BE49-F238E27FC236}">
                  <a16:creationId xmlns:a16="http://schemas.microsoft.com/office/drawing/2014/main" id="{CA8F7694-7C95-4124-AC63-CE80995F6CDA}"/>
                </a:ext>
              </a:extLst>
            </p:cNvPr>
            <p:cNvSpPr/>
            <p:nvPr/>
          </p:nvSpPr>
          <p:spPr bwMode="auto">
            <a:xfrm>
              <a:off x="2852" y="2189"/>
              <a:ext cx="170" cy="19"/>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3" name="Freeform 40">
              <a:extLst>
                <a:ext uri="{FF2B5EF4-FFF2-40B4-BE49-F238E27FC236}">
                  <a16:creationId xmlns:a16="http://schemas.microsoft.com/office/drawing/2014/main" id="{D3AAACA2-D7D3-490E-9F19-C1CA64902BCD}"/>
                </a:ext>
              </a:extLst>
            </p:cNvPr>
            <p:cNvSpPr/>
            <p:nvPr/>
          </p:nvSpPr>
          <p:spPr bwMode="auto">
            <a:xfrm>
              <a:off x="2725" y="2028"/>
              <a:ext cx="130" cy="170"/>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4" name="Freeform 41">
              <a:extLst>
                <a:ext uri="{FF2B5EF4-FFF2-40B4-BE49-F238E27FC236}">
                  <a16:creationId xmlns:a16="http://schemas.microsoft.com/office/drawing/2014/main" id="{2EF48DB6-6D56-4E7D-9C5B-BDA791E5CB72}"/>
                </a:ext>
              </a:extLst>
            </p:cNvPr>
            <p:cNvSpPr/>
            <p:nvPr/>
          </p:nvSpPr>
          <p:spPr bwMode="auto">
            <a:xfrm>
              <a:off x="2845" y="2047"/>
              <a:ext cx="191" cy="15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5" name="Freeform 42">
              <a:extLst>
                <a:ext uri="{FF2B5EF4-FFF2-40B4-BE49-F238E27FC236}">
                  <a16:creationId xmlns:a16="http://schemas.microsoft.com/office/drawing/2014/main" id="{88006F31-4062-477F-B2A3-942B9BA796EE}"/>
                </a:ext>
              </a:extLst>
            </p:cNvPr>
            <p:cNvSpPr/>
            <p:nvPr/>
          </p:nvSpPr>
          <p:spPr bwMode="auto">
            <a:xfrm>
              <a:off x="2585" y="2191"/>
              <a:ext cx="265" cy="19"/>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6" name="Freeform 43">
              <a:extLst>
                <a:ext uri="{FF2B5EF4-FFF2-40B4-BE49-F238E27FC236}">
                  <a16:creationId xmlns:a16="http://schemas.microsoft.com/office/drawing/2014/main" id="{145A3801-DFC6-4402-81F2-30647E52B83B}"/>
                </a:ext>
              </a:extLst>
            </p:cNvPr>
            <p:cNvSpPr/>
            <p:nvPr/>
          </p:nvSpPr>
          <p:spPr bwMode="auto">
            <a:xfrm>
              <a:off x="2524" y="2005"/>
              <a:ext cx="66" cy="201"/>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7" name="Freeform 44">
              <a:extLst>
                <a:ext uri="{FF2B5EF4-FFF2-40B4-BE49-F238E27FC236}">
                  <a16:creationId xmlns:a16="http://schemas.microsoft.com/office/drawing/2014/main" id="{36B6895A-FE06-45C5-B86F-C6D8BAF12366}"/>
                </a:ext>
              </a:extLst>
            </p:cNvPr>
            <p:cNvSpPr/>
            <p:nvPr/>
          </p:nvSpPr>
          <p:spPr bwMode="auto">
            <a:xfrm>
              <a:off x="2578" y="2031"/>
              <a:ext cx="154" cy="175"/>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8" name="Freeform 45">
              <a:extLst>
                <a:ext uri="{FF2B5EF4-FFF2-40B4-BE49-F238E27FC236}">
                  <a16:creationId xmlns:a16="http://schemas.microsoft.com/office/drawing/2014/main" id="{DB6164CE-FF12-4909-B923-FE12F3EF9975}"/>
                </a:ext>
              </a:extLst>
            </p:cNvPr>
            <p:cNvSpPr/>
            <p:nvPr/>
          </p:nvSpPr>
          <p:spPr bwMode="auto">
            <a:xfrm>
              <a:off x="2526" y="2000"/>
              <a:ext cx="203" cy="35"/>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9" name="Freeform 46">
              <a:extLst>
                <a:ext uri="{FF2B5EF4-FFF2-40B4-BE49-F238E27FC236}">
                  <a16:creationId xmlns:a16="http://schemas.microsoft.com/office/drawing/2014/main" id="{C9E78B9E-511B-4DC1-BCDC-7ABDD3483C4E}"/>
                </a:ext>
              </a:extLst>
            </p:cNvPr>
            <p:cNvSpPr/>
            <p:nvPr/>
          </p:nvSpPr>
          <p:spPr bwMode="auto">
            <a:xfrm>
              <a:off x="2725" y="1827"/>
              <a:ext cx="132" cy="206"/>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0" name="Freeform 47">
              <a:extLst>
                <a:ext uri="{FF2B5EF4-FFF2-40B4-BE49-F238E27FC236}">
                  <a16:creationId xmlns:a16="http://schemas.microsoft.com/office/drawing/2014/main" id="{8D49C910-CAEB-4C48-B5D9-08184B687995}"/>
                </a:ext>
              </a:extLst>
            </p:cNvPr>
            <p:cNvSpPr/>
            <p:nvPr/>
          </p:nvSpPr>
          <p:spPr bwMode="auto">
            <a:xfrm>
              <a:off x="3027" y="1939"/>
              <a:ext cx="156" cy="118"/>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1" name="Freeform 48">
              <a:extLst>
                <a:ext uri="{FF2B5EF4-FFF2-40B4-BE49-F238E27FC236}">
                  <a16:creationId xmlns:a16="http://schemas.microsoft.com/office/drawing/2014/main" id="{0CCE1CF6-3379-4165-9C05-D1CBEF42FB0D}"/>
                </a:ext>
              </a:extLst>
            </p:cNvPr>
            <p:cNvSpPr/>
            <p:nvPr/>
          </p:nvSpPr>
          <p:spPr bwMode="auto">
            <a:xfrm>
              <a:off x="3018" y="2054"/>
              <a:ext cx="18" cy="144"/>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2" name="Freeform 49">
              <a:extLst>
                <a:ext uri="{FF2B5EF4-FFF2-40B4-BE49-F238E27FC236}">
                  <a16:creationId xmlns:a16="http://schemas.microsoft.com/office/drawing/2014/main" id="{BE49005E-E66F-4459-A2E8-14D8B60892BF}"/>
                </a:ext>
              </a:extLst>
            </p:cNvPr>
            <p:cNvSpPr/>
            <p:nvPr/>
          </p:nvSpPr>
          <p:spPr bwMode="auto">
            <a:xfrm>
              <a:off x="2732" y="2021"/>
              <a:ext cx="297" cy="40"/>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3" name="Freeform 50">
              <a:extLst>
                <a:ext uri="{FF2B5EF4-FFF2-40B4-BE49-F238E27FC236}">
                  <a16:creationId xmlns:a16="http://schemas.microsoft.com/office/drawing/2014/main" id="{D8FCEAE4-532E-43F1-B492-D1720A35A150}"/>
                </a:ext>
              </a:extLst>
            </p:cNvPr>
            <p:cNvSpPr/>
            <p:nvPr/>
          </p:nvSpPr>
          <p:spPr bwMode="auto">
            <a:xfrm>
              <a:off x="3022" y="1853"/>
              <a:ext cx="14" cy="199"/>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4" name="Freeform 51">
              <a:extLst>
                <a:ext uri="{FF2B5EF4-FFF2-40B4-BE49-F238E27FC236}">
                  <a16:creationId xmlns:a16="http://schemas.microsoft.com/office/drawing/2014/main" id="{4D278D9C-CC39-4A2C-8287-0A5C1AE06B41}"/>
                </a:ext>
              </a:extLst>
            </p:cNvPr>
            <p:cNvSpPr/>
            <p:nvPr/>
          </p:nvSpPr>
          <p:spPr bwMode="auto">
            <a:xfrm>
              <a:off x="3027" y="2042"/>
              <a:ext cx="123" cy="133"/>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5" name="Freeform 52">
              <a:extLst>
                <a:ext uri="{FF2B5EF4-FFF2-40B4-BE49-F238E27FC236}">
                  <a16:creationId xmlns:a16="http://schemas.microsoft.com/office/drawing/2014/main" id="{9AA243D7-942C-446E-A2D3-B813F34A2F64}"/>
                </a:ext>
              </a:extLst>
            </p:cNvPr>
            <p:cNvSpPr/>
            <p:nvPr/>
          </p:nvSpPr>
          <p:spPr bwMode="auto">
            <a:xfrm>
              <a:off x="3025" y="2168"/>
              <a:ext cx="123" cy="40"/>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6" name="Freeform 53">
              <a:extLst>
                <a:ext uri="{FF2B5EF4-FFF2-40B4-BE49-F238E27FC236}">
                  <a16:creationId xmlns:a16="http://schemas.microsoft.com/office/drawing/2014/main" id="{C0F810D4-622A-4304-B110-C64599ECFF41}"/>
                </a:ext>
              </a:extLst>
            </p:cNvPr>
            <p:cNvSpPr/>
            <p:nvPr/>
          </p:nvSpPr>
          <p:spPr bwMode="auto">
            <a:xfrm>
              <a:off x="3145" y="1943"/>
              <a:ext cx="38" cy="23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7" name="Freeform 54">
              <a:extLst>
                <a:ext uri="{FF2B5EF4-FFF2-40B4-BE49-F238E27FC236}">
                  <a16:creationId xmlns:a16="http://schemas.microsoft.com/office/drawing/2014/main" id="{7F164A02-A09F-4B63-8392-3B9DE9610786}"/>
                </a:ext>
              </a:extLst>
            </p:cNvPr>
            <p:cNvSpPr/>
            <p:nvPr/>
          </p:nvSpPr>
          <p:spPr bwMode="auto">
            <a:xfrm>
              <a:off x="3174" y="1733"/>
              <a:ext cx="111" cy="215"/>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8" name="Freeform 55">
              <a:extLst>
                <a:ext uri="{FF2B5EF4-FFF2-40B4-BE49-F238E27FC236}">
                  <a16:creationId xmlns:a16="http://schemas.microsoft.com/office/drawing/2014/main" id="{D4140526-6B36-4990-BC92-4C704BBB8FDA}"/>
                </a:ext>
              </a:extLst>
            </p:cNvPr>
            <p:cNvSpPr/>
            <p:nvPr/>
          </p:nvSpPr>
          <p:spPr bwMode="auto">
            <a:xfrm>
              <a:off x="3273" y="1478"/>
              <a:ext cx="132" cy="262"/>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9" name="Freeform 56">
              <a:extLst>
                <a:ext uri="{FF2B5EF4-FFF2-40B4-BE49-F238E27FC236}">
                  <a16:creationId xmlns:a16="http://schemas.microsoft.com/office/drawing/2014/main" id="{4102880E-6631-4E88-AD06-49607852B6BD}"/>
                </a:ext>
              </a:extLst>
            </p:cNvPr>
            <p:cNvSpPr/>
            <p:nvPr/>
          </p:nvSpPr>
          <p:spPr bwMode="auto">
            <a:xfrm>
              <a:off x="3145" y="1591"/>
              <a:ext cx="140" cy="149"/>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0" name="Freeform 57">
              <a:extLst>
                <a:ext uri="{FF2B5EF4-FFF2-40B4-BE49-F238E27FC236}">
                  <a16:creationId xmlns:a16="http://schemas.microsoft.com/office/drawing/2014/main" id="{75B70060-24E0-4858-AC96-0DB1161D5394}"/>
                </a:ext>
              </a:extLst>
            </p:cNvPr>
            <p:cNvSpPr/>
            <p:nvPr/>
          </p:nvSpPr>
          <p:spPr bwMode="auto">
            <a:xfrm>
              <a:off x="3025" y="1591"/>
              <a:ext cx="127" cy="267"/>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1" name="Freeform 58">
              <a:extLst>
                <a:ext uri="{FF2B5EF4-FFF2-40B4-BE49-F238E27FC236}">
                  <a16:creationId xmlns:a16="http://schemas.microsoft.com/office/drawing/2014/main" id="{47F22A4D-510B-4545-B103-B72BF247A853}"/>
                </a:ext>
              </a:extLst>
            </p:cNvPr>
            <p:cNvSpPr/>
            <p:nvPr/>
          </p:nvSpPr>
          <p:spPr bwMode="auto">
            <a:xfrm>
              <a:off x="2852" y="1823"/>
              <a:ext cx="175" cy="38"/>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2" name="Freeform 59">
              <a:extLst>
                <a:ext uri="{FF2B5EF4-FFF2-40B4-BE49-F238E27FC236}">
                  <a16:creationId xmlns:a16="http://schemas.microsoft.com/office/drawing/2014/main" id="{63E2BFCA-591B-4C6D-81A5-3B78497320FD}"/>
                </a:ext>
              </a:extLst>
            </p:cNvPr>
            <p:cNvSpPr/>
            <p:nvPr/>
          </p:nvSpPr>
          <p:spPr bwMode="auto">
            <a:xfrm>
              <a:off x="3027" y="1849"/>
              <a:ext cx="154" cy="97"/>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3" name="Freeform 60">
              <a:extLst>
                <a:ext uri="{FF2B5EF4-FFF2-40B4-BE49-F238E27FC236}">
                  <a16:creationId xmlns:a16="http://schemas.microsoft.com/office/drawing/2014/main" id="{7FC1193D-D82F-45D4-857B-2C3E03959158}"/>
                </a:ext>
              </a:extLst>
            </p:cNvPr>
            <p:cNvSpPr/>
            <p:nvPr/>
          </p:nvSpPr>
          <p:spPr bwMode="auto">
            <a:xfrm>
              <a:off x="3029" y="1731"/>
              <a:ext cx="251" cy="125"/>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4" name="Freeform 61">
              <a:extLst>
                <a:ext uri="{FF2B5EF4-FFF2-40B4-BE49-F238E27FC236}">
                  <a16:creationId xmlns:a16="http://schemas.microsoft.com/office/drawing/2014/main" id="{B757C70D-C056-436F-BEFE-8B9F2C01A4DC}"/>
                </a:ext>
              </a:extLst>
            </p:cNvPr>
            <p:cNvSpPr/>
            <p:nvPr/>
          </p:nvSpPr>
          <p:spPr bwMode="auto">
            <a:xfrm>
              <a:off x="2989" y="1636"/>
              <a:ext cx="45" cy="215"/>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5" name="Freeform 62">
              <a:extLst>
                <a:ext uri="{FF2B5EF4-FFF2-40B4-BE49-F238E27FC236}">
                  <a16:creationId xmlns:a16="http://schemas.microsoft.com/office/drawing/2014/main" id="{933CA8AB-1EBE-4128-834C-DA549CAAADE8}"/>
                </a:ext>
              </a:extLst>
            </p:cNvPr>
            <p:cNvSpPr/>
            <p:nvPr/>
          </p:nvSpPr>
          <p:spPr bwMode="auto">
            <a:xfrm>
              <a:off x="2845" y="1641"/>
              <a:ext cx="14" cy="186"/>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6" name="Freeform 63">
              <a:extLst>
                <a:ext uri="{FF2B5EF4-FFF2-40B4-BE49-F238E27FC236}">
                  <a16:creationId xmlns:a16="http://schemas.microsoft.com/office/drawing/2014/main" id="{107E480E-DAC4-4CEE-A130-F230A7112851}"/>
                </a:ext>
              </a:extLst>
            </p:cNvPr>
            <p:cNvSpPr/>
            <p:nvPr/>
          </p:nvSpPr>
          <p:spPr bwMode="auto">
            <a:xfrm>
              <a:off x="2833" y="1350"/>
              <a:ext cx="24" cy="293"/>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7" name="Freeform 64">
              <a:extLst>
                <a:ext uri="{FF2B5EF4-FFF2-40B4-BE49-F238E27FC236}">
                  <a16:creationId xmlns:a16="http://schemas.microsoft.com/office/drawing/2014/main" id="{4CD90100-E080-48B9-85B8-D2161C170213}"/>
                </a:ext>
              </a:extLst>
            </p:cNvPr>
            <p:cNvSpPr/>
            <p:nvPr/>
          </p:nvSpPr>
          <p:spPr bwMode="auto">
            <a:xfrm>
              <a:off x="2855" y="1631"/>
              <a:ext cx="141" cy="22"/>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8" name="Freeform 65">
              <a:extLst>
                <a:ext uri="{FF2B5EF4-FFF2-40B4-BE49-F238E27FC236}">
                  <a16:creationId xmlns:a16="http://schemas.microsoft.com/office/drawing/2014/main" id="{FBAF21C4-F2A7-4801-B273-18207A1106C9}"/>
                </a:ext>
              </a:extLst>
            </p:cNvPr>
            <p:cNvSpPr/>
            <p:nvPr/>
          </p:nvSpPr>
          <p:spPr bwMode="auto">
            <a:xfrm>
              <a:off x="2649" y="1643"/>
              <a:ext cx="206" cy="140"/>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9" name="Freeform 66">
              <a:extLst>
                <a:ext uri="{FF2B5EF4-FFF2-40B4-BE49-F238E27FC236}">
                  <a16:creationId xmlns:a16="http://schemas.microsoft.com/office/drawing/2014/main" id="{F1253651-4419-4BF5-9E49-F02A3B42CB14}"/>
                </a:ext>
              </a:extLst>
            </p:cNvPr>
            <p:cNvSpPr/>
            <p:nvPr/>
          </p:nvSpPr>
          <p:spPr bwMode="auto">
            <a:xfrm>
              <a:off x="2524" y="1776"/>
              <a:ext cx="134" cy="231"/>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0" name="Freeform 67">
              <a:extLst>
                <a:ext uri="{FF2B5EF4-FFF2-40B4-BE49-F238E27FC236}">
                  <a16:creationId xmlns:a16="http://schemas.microsoft.com/office/drawing/2014/main" id="{3F4928DD-003B-484F-83D5-BA2ECA6669EF}"/>
                </a:ext>
              </a:extLst>
            </p:cNvPr>
            <p:cNvSpPr/>
            <p:nvPr/>
          </p:nvSpPr>
          <p:spPr bwMode="auto">
            <a:xfrm>
              <a:off x="2526" y="1825"/>
              <a:ext cx="329" cy="177"/>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1" name="Freeform 68">
              <a:extLst>
                <a:ext uri="{FF2B5EF4-FFF2-40B4-BE49-F238E27FC236}">
                  <a16:creationId xmlns:a16="http://schemas.microsoft.com/office/drawing/2014/main" id="{EFD38F1C-2E2F-4D7D-A5ED-47A914D58239}"/>
                </a:ext>
              </a:extLst>
            </p:cNvPr>
            <p:cNvSpPr/>
            <p:nvPr/>
          </p:nvSpPr>
          <p:spPr bwMode="auto">
            <a:xfrm>
              <a:off x="2649" y="1773"/>
              <a:ext cx="83" cy="255"/>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2" name="Freeform 69">
              <a:extLst>
                <a:ext uri="{FF2B5EF4-FFF2-40B4-BE49-F238E27FC236}">
                  <a16:creationId xmlns:a16="http://schemas.microsoft.com/office/drawing/2014/main" id="{CB9D0380-4496-4456-A269-6A1CC0816290}"/>
                </a:ext>
              </a:extLst>
            </p:cNvPr>
            <p:cNvSpPr/>
            <p:nvPr/>
          </p:nvSpPr>
          <p:spPr bwMode="auto">
            <a:xfrm>
              <a:off x="2358" y="1650"/>
              <a:ext cx="175" cy="350"/>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3" name="Freeform 70">
              <a:extLst>
                <a:ext uri="{FF2B5EF4-FFF2-40B4-BE49-F238E27FC236}">
                  <a16:creationId xmlns:a16="http://schemas.microsoft.com/office/drawing/2014/main" id="{F43F7404-8627-49D5-A267-37AACA38BBD9}"/>
                </a:ext>
              </a:extLst>
            </p:cNvPr>
            <p:cNvSpPr/>
            <p:nvPr/>
          </p:nvSpPr>
          <p:spPr bwMode="auto">
            <a:xfrm>
              <a:off x="2283" y="1289"/>
              <a:ext cx="85" cy="36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4" name="Freeform 71">
              <a:extLst>
                <a:ext uri="{FF2B5EF4-FFF2-40B4-BE49-F238E27FC236}">
                  <a16:creationId xmlns:a16="http://schemas.microsoft.com/office/drawing/2014/main" id="{E64574AD-FCCC-48A7-A727-1E9E4AD23484}"/>
                </a:ext>
              </a:extLst>
            </p:cNvPr>
            <p:cNvSpPr/>
            <p:nvPr/>
          </p:nvSpPr>
          <p:spPr bwMode="auto">
            <a:xfrm>
              <a:off x="2285" y="1289"/>
              <a:ext cx="168" cy="139"/>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5" name="Freeform 72">
              <a:extLst>
                <a:ext uri="{FF2B5EF4-FFF2-40B4-BE49-F238E27FC236}">
                  <a16:creationId xmlns:a16="http://schemas.microsoft.com/office/drawing/2014/main" id="{54A005D3-AFEB-456A-9E3D-36171846393D}"/>
                </a:ext>
              </a:extLst>
            </p:cNvPr>
            <p:cNvSpPr/>
            <p:nvPr/>
          </p:nvSpPr>
          <p:spPr bwMode="auto">
            <a:xfrm>
              <a:off x="2356" y="1423"/>
              <a:ext cx="99" cy="227"/>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6" name="Freeform 73">
              <a:extLst>
                <a:ext uri="{FF2B5EF4-FFF2-40B4-BE49-F238E27FC236}">
                  <a16:creationId xmlns:a16="http://schemas.microsoft.com/office/drawing/2014/main" id="{6358CBDE-8E6C-4111-8810-AC327D739AF2}"/>
                </a:ext>
              </a:extLst>
            </p:cNvPr>
            <p:cNvSpPr/>
            <p:nvPr/>
          </p:nvSpPr>
          <p:spPr bwMode="auto">
            <a:xfrm>
              <a:off x="2446" y="1419"/>
              <a:ext cx="179" cy="106"/>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7" name="Freeform 74">
              <a:extLst>
                <a:ext uri="{FF2B5EF4-FFF2-40B4-BE49-F238E27FC236}">
                  <a16:creationId xmlns:a16="http://schemas.microsoft.com/office/drawing/2014/main" id="{153B91AD-71EB-4DE5-BD9D-621C895041D1}"/>
                </a:ext>
              </a:extLst>
            </p:cNvPr>
            <p:cNvSpPr/>
            <p:nvPr/>
          </p:nvSpPr>
          <p:spPr bwMode="auto">
            <a:xfrm>
              <a:off x="2613" y="1518"/>
              <a:ext cx="43" cy="262"/>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8" name="Freeform 75">
              <a:extLst>
                <a:ext uri="{FF2B5EF4-FFF2-40B4-BE49-F238E27FC236}">
                  <a16:creationId xmlns:a16="http://schemas.microsoft.com/office/drawing/2014/main" id="{0FA83497-A7F0-447F-ACE3-211829778573}"/>
                </a:ext>
              </a:extLst>
            </p:cNvPr>
            <p:cNvSpPr/>
            <p:nvPr/>
          </p:nvSpPr>
          <p:spPr bwMode="auto">
            <a:xfrm>
              <a:off x="2621" y="1516"/>
              <a:ext cx="231" cy="134"/>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9" name="Freeform 76">
              <a:extLst>
                <a:ext uri="{FF2B5EF4-FFF2-40B4-BE49-F238E27FC236}">
                  <a16:creationId xmlns:a16="http://schemas.microsoft.com/office/drawing/2014/main" id="{1FBFA60D-B13D-45FF-9AD6-45FCA555CAF0}"/>
                </a:ext>
              </a:extLst>
            </p:cNvPr>
            <p:cNvSpPr/>
            <p:nvPr/>
          </p:nvSpPr>
          <p:spPr bwMode="auto">
            <a:xfrm>
              <a:off x="2595" y="1383"/>
              <a:ext cx="33" cy="140"/>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0" name="Freeform 77">
              <a:extLst>
                <a:ext uri="{FF2B5EF4-FFF2-40B4-BE49-F238E27FC236}">
                  <a16:creationId xmlns:a16="http://schemas.microsoft.com/office/drawing/2014/main" id="{9648BD2D-B2F8-4927-8147-3347797653E4}"/>
                </a:ext>
              </a:extLst>
            </p:cNvPr>
            <p:cNvSpPr/>
            <p:nvPr/>
          </p:nvSpPr>
          <p:spPr bwMode="auto">
            <a:xfrm>
              <a:off x="2361" y="1513"/>
              <a:ext cx="262" cy="135"/>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1" name="Freeform 78">
              <a:extLst>
                <a:ext uri="{FF2B5EF4-FFF2-40B4-BE49-F238E27FC236}">
                  <a16:creationId xmlns:a16="http://schemas.microsoft.com/office/drawing/2014/main" id="{2B2DDD91-7656-425A-A7E7-BDBC0D43E01B}"/>
                </a:ext>
              </a:extLst>
            </p:cNvPr>
            <p:cNvSpPr/>
            <p:nvPr/>
          </p:nvSpPr>
          <p:spPr bwMode="auto">
            <a:xfrm>
              <a:off x="2361" y="1641"/>
              <a:ext cx="290" cy="135"/>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2" name="Freeform 79">
              <a:extLst>
                <a:ext uri="{FF2B5EF4-FFF2-40B4-BE49-F238E27FC236}">
                  <a16:creationId xmlns:a16="http://schemas.microsoft.com/office/drawing/2014/main" id="{1F729B27-C781-4577-9299-A8B119CB91EF}"/>
                </a:ext>
              </a:extLst>
            </p:cNvPr>
            <p:cNvSpPr/>
            <p:nvPr/>
          </p:nvSpPr>
          <p:spPr bwMode="auto">
            <a:xfrm>
              <a:off x="2656" y="1731"/>
              <a:ext cx="619" cy="52"/>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3" name="Freeform 80">
              <a:extLst>
                <a:ext uri="{FF2B5EF4-FFF2-40B4-BE49-F238E27FC236}">
                  <a16:creationId xmlns:a16="http://schemas.microsoft.com/office/drawing/2014/main" id="{8ADD7CAE-F89E-41DF-8148-745EE37AE112}"/>
                </a:ext>
              </a:extLst>
            </p:cNvPr>
            <p:cNvSpPr/>
            <p:nvPr/>
          </p:nvSpPr>
          <p:spPr bwMode="auto">
            <a:xfrm>
              <a:off x="3145" y="1475"/>
              <a:ext cx="258" cy="12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4" name="Freeform 81">
              <a:extLst>
                <a:ext uri="{FF2B5EF4-FFF2-40B4-BE49-F238E27FC236}">
                  <a16:creationId xmlns:a16="http://schemas.microsoft.com/office/drawing/2014/main" id="{CDE04972-E871-4F32-8841-0CBD90FBAE2F}"/>
                </a:ext>
              </a:extLst>
            </p:cNvPr>
            <p:cNvSpPr/>
            <p:nvPr/>
          </p:nvSpPr>
          <p:spPr bwMode="auto">
            <a:xfrm>
              <a:off x="2994" y="1589"/>
              <a:ext cx="156" cy="52"/>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5" name="Freeform 82">
              <a:extLst>
                <a:ext uri="{FF2B5EF4-FFF2-40B4-BE49-F238E27FC236}">
                  <a16:creationId xmlns:a16="http://schemas.microsoft.com/office/drawing/2014/main" id="{2013BBA4-6C74-4DF8-91E9-06764F220F91}"/>
                </a:ext>
              </a:extLst>
            </p:cNvPr>
            <p:cNvSpPr/>
            <p:nvPr/>
          </p:nvSpPr>
          <p:spPr bwMode="auto">
            <a:xfrm>
              <a:off x="3379" y="1152"/>
              <a:ext cx="26" cy="328"/>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6" name="Freeform 83">
              <a:extLst>
                <a:ext uri="{FF2B5EF4-FFF2-40B4-BE49-F238E27FC236}">
                  <a16:creationId xmlns:a16="http://schemas.microsoft.com/office/drawing/2014/main" id="{1F790256-7AC2-4925-AB4C-F21E60FAB49F}"/>
                </a:ext>
              </a:extLst>
            </p:cNvPr>
            <p:cNvSpPr/>
            <p:nvPr/>
          </p:nvSpPr>
          <p:spPr bwMode="auto">
            <a:xfrm>
              <a:off x="3202" y="944"/>
              <a:ext cx="187" cy="212"/>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7" name="Freeform 84">
              <a:extLst>
                <a:ext uri="{FF2B5EF4-FFF2-40B4-BE49-F238E27FC236}">
                  <a16:creationId xmlns:a16="http://schemas.microsoft.com/office/drawing/2014/main" id="{0E1E0E33-A602-4B78-872C-EC90D2680C98}"/>
                </a:ext>
              </a:extLst>
            </p:cNvPr>
            <p:cNvSpPr/>
            <p:nvPr/>
          </p:nvSpPr>
          <p:spPr bwMode="auto">
            <a:xfrm>
              <a:off x="3237" y="1149"/>
              <a:ext cx="149" cy="119"/>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8" name="Freeform 85">
              <a:extLst>
                <a:ext uri="{FF2B5EF4-FFF2-40B4-BE49-F238E27FC236}">
                  <a16:creationId xmlns:a16="http://schemas.microsoft.com/office/drawing/2014/main" id="{CE1D312A-8E86-426D-90BE-88432E7ADC4D}"/>
                </a:ext>
              </a:extLst>
            </p:cNvPr>
            <p:cNvSpPr/>
            <p:nvPr/>
          </p:nvSpPr>
          <p:spPr bwMode="auto">
            <a:xfrm>
              <a:off x="3086" y="1258"/>
              <a:ext cx="161" cy="13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9" name="Freeform 86">
              <a:extLst>
                <a:ext uri="{FF2B5EF4-FFF2-40B4-BE49-F238E27FC236}">
                  <a16:creationId xmlns:a16="http://schemas.microsoft.com/office/drawing/2014/main" id="{239D0EEE-E229-469F-A24C-FD152BC367DC}"/>
                </a:ext>
              </a:extLst>
            </p:cNvPr>
            <p:cNvSpPr/>
            <p:nvPr/>
          </p:nvSpPr>
          <p:spPr bwMode="auto">
            <a:xfrm>
              <a:off x="2838" y="1353"/>
              <a:ext cx="255" cy="4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0" name="Freeform 87">
              <a:extLst>
                <a:ext uri="{FF2B5EF4-FFF2-40B4-BE49-F238E27FC236}">
                  <a16:creationId xmlns:a16="http://schemas.microsoft.com/office/drawing/2014/main" id="{12511D0E-8F06-4096-908C-A842AD4488A8}"/>
                </a:ext>
              </a:extLst>
            </p:cNvPr>
            <p:cNvSpPr/>
            <p:nvPr/>
          </p:nvSpPr>
          <p:spPr bwMode="auto">
            <a:xfrm>
              <a:off x="2599" y="1355"/>
              <a:ext cx="239" cy="33"/>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1" name="Freeform 88">
              <a:extLst>
                <a:ext uri="{FF2B5EF4-FFF2-40B4-BE49-F238E27FC236}">
                  <a16:creationId xmlns:a16="http://schemas.microsoft.com/office/drawing/2014/main" id="{34B84BD0-CE57-4064-AF76-D3A346C6666B}"/>
                </a:ext>
              </a:extLst>
            </p:cNvPr>
            <p:cNvSpPr/>
            <p:nvPr/>
          </p:nvSpPr>
          <p:spPr bwMode="auto">
            <a:xfrm>
              <a:off x="2287" y="1286"/>
              <a:ext cx="315" cy="104"/>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2" name="Freeform 89">
              <a:extLst>
                <a:ext uri="{FF2B5EF4-FFF2-40B4-BE49-F238E27FC236}">
                  <a16:creationId xmlns:a16="http://schemas.microsoft.com/office/drawing/2014/main" id="{4DF413BE-1DCF-4AE4-A693-27EAB2A25387}"/>
                </a:ext>
              </a:extLst>
            </p:cNvPr>
            <p:cNvSpPr/>
            <p:nvPr/>
          </p:nvSpPr>
          <p:spPr bwMode="auto">
            <a:xfrm>
              <a:off x="2448" y="1383"/>
              <a:ext cx="149" cy="48"/>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3" name="Freeform 90">
              <a:extLst>
                <a:ext uri="{FF2B5EF4-FFF2-40B4-BE49-F238E27FC236}">
                  <a16:creationId xmlns:a16="http://schemas.microsoft.com/office/drawing/2014/main" id="{C617D3F0-57FD-447D-A955-813CC4C4F4CB}"/>
                </a:ext>
              </a:extLst>
            </p:cNvPr>
            <p:cNvSpPr/>
            <p:nvPr/>
          </p:nvSpPr>
          <p:spPr bwMode="auto">
            <a:xfrm>
              <a:off x="2618" y="1386"/>
              <a:ext cx="473" cy="132"/>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4" name="Freeform 91">
              <a:extLst>
                <a:ext uri="{FF2B5EF4-FFF2-40B4-BE49-F238E27FC236}">
                  <a16:creationId xmlns:a16="http://schemas.microsoft.com/office/drawing/2014/main" id="{1478A64D-6515-4164-B141-8B5403C1CAB0}"/>
                </a:ext>
              </a:extLst>
            </p:cNvPr>
            <p:cNvSpPr/>
            <p:nvPr/>
          </p:nvSpPr>
          <p:spPr bwMode="auto">
            <a:xfrm>
              <a:off x="2618" y="1357"/>
              <a:ext cx="225" cy="163"/>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5" name="Freeform 92">
              <a:extLst>
                <a:ext uri="{FF2B5EF4-FFF2-40B4-BE49-F238E27FC236}">
                  <a16:creationId xmlns:a16="http://schemas.microsoft.com/office/drawing/2014/main" id="{DB7FBD65-F545-4D69-99A0-594DD9B21BFE}"/>
                </a:ext>
              </a:extLst>
            </p:cNvPr>
            <p:cNvSpPr/>
            <p:nvPr/>
          </p:nvSpPr>
          <p:spPr bwMode="auto">
            <a:xfrm>
              <a:off x="2845" y="1258"/>
              <a:ext cx="395" cy="99"/>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6" name="Freeform 93">
              <a:extLst>
                <a:ext uri="{FF2B5EF4-FFF2-40B4-BE49-F238E27FC236}">
                  <a16:creationId xmlns:a16="http://schemas.microsoft.com/office/drawing/2014/main" id="{89BC70CA-C7F9-4D8D-8ED0-0DC2DB95AF0E}"/>
                </a:ext>
              </a:extLst>
            </p:cNvPr>
            <p:cNvSpPr/>
            <p:nvPr/>
          </p:nvSpPr>
          <p:spPr bwMode="auto">
            <a:xfrm>
              <a:off x="3086" y="1393"/>
              <a:ext cx="69" cy="198"/>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7" name="Freeform 94">
              <a:extLst>
                <a:ext uri="{FF2B5EF4-FFF2-40B4-BE49-F238E27FC236}">
                  <a16:creationId xmlns:a16="http://schemas.microsoft.com/office/drawing/2014/main" id="{6B448BFD-CDE5-4C03-BA0B-9392527BB871}"/>
                </a:ext>
              </a:extLst>
            </p:cNvPr>
            <p:cNvSpPr/>
            <p:nvPr/>
          </p:nvSpPr>
          <p:spPr bwMode="auto">
            <a:xfrm>
              <a:off x="2980" y="1105"/>
              <a:ext cx="401" cy="51"/>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8" name="Freeform 95">
              <a:extLst>
                <a:ext uri="{FF2B5EF4-FFF2-40B4-BE49-F238E27FC236}">
                  <a16:creationId xmlns:a16="http://schemas.microsoft.com/office/drawing/2014/main" id="{F136FD8C-373B-4E5A-A181-75ED7F39AB2E}"/>
                </a:ext>
              </a:extLst>
            </p:cNvPr>
            <p:cNvSpPr/>
            <p:nvPr/>
          </p:nvSpPr>
          <p:spPr bwMode="auto">
            <a:xfrm>
              <a:off x="2977" y="944"/>
              <a:ext cx="232" cy="168"/>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9" name="Freeform 96">
              <a:extLst>
                <a:ext uri="{FF2B5EF4-FFF2-40B4-BE49-F238E27FC236}">
                  <a16:creationId xmlns:a16="http://schemas.microsoft.com/office/drawing/2014/main" id="{97AA14A2-AC60-4C80-87E4-C3561B889B65}"/>
                </a:ext>
              </a:extLst>
            </p:cNvPr>
            <p:cNvSpPr/>
            <p:nvPr/>
          </p:nvSpPr>
          <p:spPr bwMode="auto">
            <a:xfrm>
              <a:off x="2283" y="1038"/>
              <a:ext cx="111" cy="253"/>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0" name="Freeform 97">
              <a:extLst>
                <a:ext uri="{FF2B5EF4-FFF2-40B4-BE49-F238E27FC236}">
                  <a16:creationId xmlns:a16="http://schemas.microsoft.com/office/drawing/2014/main" id="{3D347C1A-B1C6-4D97-8C2B-22D907B419D5}"/>
                </a:ext>
              </a:extLst>
            </p:cNvPr>
            <p:cNvSpPr/>
            <p:nvPr/>
          </p:nvSpPr>
          <p:spPr bwMode="auto">
            <a:xfrm>
              <a:off x="2389" y="1034"/>
              <a:ext cx="173" cy="241"/>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1" name="Freeform 98">
              <a:extLst>
                <a:ext uri="{FF2B5EF4-FFF2-40B4-BE49-F238E27FC236}">
                  <a16:creationId xmlns:a16="http://schemas.microsoft.com/office/drawing/2014/main" id="{2091A378-856D-4D12-BE93-2F3E93B690C7}"/>
                </a:ext>
              </a:extLst>
            </p:cNvPr>
            <p:cNvSpPr/>
            <p:nvPr/>
          </p:nvSpPr>
          <p:spPr bwMode="auto">
            <a:xfrm>
              <a:off x="2562" y="1263"/>
              <a:ext cx="285" cy="99"/>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2" name="Freeform 99">
              <a:extLst>
                <a:ext uri="{FF2B5EF4-FFF2-40B4-BE49-F238E27FC236}">
                  <a16:creationId xmlns:a16="http://schemas.microsoft.com/office/drawing/2014/main" id="{193E9DFA-FFF7-48CE-8D11-4CC4480F9A36}"/>
                </a:ext>
              </a:extLst>
            </p:cNvPr>
            <p:cNvSpPr/>
            <p:nvPr/>
          </p:nvSpPr>
          <p:spPr bwMode="auto">
            <a:xfrm>
              <a:off x="2554" y="1265"/>
              <a:ext cx="48" cy="121"/>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3" name="Freeform 100">
              <a:extLst>
                <a:ext uri="{FF2B5EF4-FFF2-40B4-BE49-F238E27FC236}">
                  <a16:creationId xmlns:a16="http://schemas.microsoft.com/office/drawing/2014/main" id="{5F6E0B66-A2E9-4C18-B53C-D852C03B0DB1}"/>
                </a:ext>
              </a:extLst>
            </p:cNvPr>
            <p:cNvSpPr/>
            <p:nvPr/>
          </p:nvSpPr>
          <p:spPr bwMode="auto">
            <a:xfrm>
              <a:off x="2443" y="1263"/>
              <a:ext cx="121" cy="16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4" name="Freeform 101">
              <a:extLst>
                <a:ext uri="{FF2B5EF4-FFF2-40B4-BE49-F238E27FC236}">
                  <a16:creationId xmlns:a16="http://schemas.microsoft.com/office/drawing/2014/main" id="{06950214-DAED-4841-9CE1-808981C5F154}"/>
                </a:ext>
              </a:extLst>
            </p:cNvPr>
            <p:cNvSpPr/>
            <p:nvPr/>
          </p:nvSpPr>
          <p:spPr bwMode="auto">
            <a:xfrm>
              <a:off x="2382" y="885"/>
              <a:ext cx="198" cy="160"/>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5" name="Freeform 102">
              <a:extLst>
                <a:ext uri="{FF2B5EF4-FFF2-40B4-BE49-F238E27FC236}">
                  <a16:creationId xmlns:a16="http://schemas.microsoft.com/office/drawing/2014/main" id="{C3389947-D5A4-4805-86EF-8CAB19B59F03}"/>
                </a:ext>
              </a:extLst>
            </p:cNvPr>
            <p:cNvSpPr/>
            <p:nvPr/>
          </p:nvSpPr>
          <p:spPr bwMode="auto">
            <a:xfrm>
              <a:off x="2569" y="885"/>
              <a:ext cx="208" cy="250"/>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6" name="Freeform 103">
              <a:extLst>
                <a:ext uri="{FF2B5EF4-FFF2-40B4-BE49-F238E27FC236}">
                  <a16:creationId xmlns:a16="http://schemas.microsoft.com/office/drawing/2014/main" id="{DA36583C-BF45-4FA1-98D6-ED6C2DE5726E}"/>
                </a:ext>
              </a:extLst>
            </p:cNvPr>
            <p:cNvSpPr/>
            <p:nvPr/>
          </p:nvSpPr>
          <p:spPr bwMode="auto">
            <a:xfrm>
              <a:off x="2554" y="1123"/>
              <a:ext cx="220" cy="147"/>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7" name="Freeform 104">
              <a:extLst>
                <a:ext uri="{FF2B5EF4-FFF2-40B4-BE49-F238E27FC236}">
                  <a16:creationId xmlns:a16="http://schemas.microsoft.com/office/drawing/2014/main" id="{46D1255F-1C85-43EC-8D51-132A23061C43}"/>
                </a:ext>
              </a:extLst>
            </p:cNvPr>
            <p:cNvSpPr/>
            <p:nvPr/>
          </p:nvSpPr>
          <p:spPr bwMode="auto">
            <a:xfrm>
              <a:off x="2290" y="1263"/>
              <a:ext cx="269" cy="2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8" name="Freeform 105">
              <a:extLst>
                <a:ext uri="{FF2B5EF4-FFF2-40B4-BE49-F238E27FC236}">
                  <a16:creationId xmlns:a16="http://schemas.microsoft.com/office/drawing/2014/main" id="{0F782CB3-EB88-49A7-B25D-F29654642C05}"/>
                </a:ext>
              </a:extLst>
            </p:cNvPr>
            <p:cNvSpPr/>
            <p:nvPr/>
          </p:nvSpPr>
          <p:spPr bwMode="auto">
            <a:xfrm>
              <a:off x="2772" y="1102"/>
              <a:ext cx="210" cy="31"/>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9" name="Freeform 106">
              <a:extLst>
                <a:ext uri="{FF2B5EF4-FFF2-40B4-BE49-F238E27FC236}">
                  <a16:creationId xmlns:a16="http://schemas.microsoft.com/office/drawing/2014/main" id="{DDE600DE-AB62-4372-B502-E3510DD3D027}"/>
                </a:ext>
              </a:extLst>
            </p:cNvPr>
            <p:cNvSpPr/>
            <p:nvPr/>
          </p:nvSpPr>
          <p:spPr bwMode="auto">
            <a:xfrm>
              <a:off x="2899" y="814"/>
              <a:ext cx="308" cy="139"/>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0" name="Freeform 107">
              <a:extLst>
                <a:ext uri="{FF2B5EF4-FFF2-40B4-BE49-F238E27FC236}">
                  <a16:creationId xmlns:a16="http://schemas.microsoft.com/office/drawing/2014/main" id="{57C948B8-AF4E-4D3E-A40D-3005D5670956}"/>
                </a:ext>
              </a:extLst>
            </p:cNvPr>
            <p:cNvSpPr/>
            <p:nvPr/>
          </p:nvSpPr>
          <p:spPr bwMode="auto">
            <a:xfrm>
              <a:off x="2571" y="814"/>
              <a:ext cx="331" cy="78"/>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1" name="Freeform 108">
              <a:extLst>
                <a:ext uri="{FF2B5EF4-FFF2-40B4-BE49-F238E27FC236}">
                  <a16:creationId xmlns:a16="http://schemas.microsoft.com/office/drawing/2014/main" id="{716547E4-9257-488C-A0F4-DD7680C1421C}"/>
                </a:ext>
              </a:extLst>
            </p:cNvPr>
            <p:cNvSpPr/>
            <p:nvPr/>
          </p:nvSpPr>
          <p:spPr bwMode="auto">
            <a:xfrm>
              <a:off x="2895" y="819"/>
              <a:ext cx="94" cy="290"/>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2" name="Freeform 109">
              <a:extLst>
                <a:ext uri="{FF2B5EF4-FFF2-40B4-BE49-F238E27FC236}">
                  <a16:creationId xmlns:a16="http://schemas.microsoft.com/office/drawing/2014/main" id="{08F81FB8-B2D4-436E-BD45-10247E28D5A2}"/>
                </a:ext>
              </a:extLst>
            </p:cNvPr>
            <p:cNvSpPr/>
            <p:nvPr/>
          </p:nvSpPr>
          <p:spPr bwMode="auto">
            <a:xfrm>
              <a:off x="2762" y="823"/>
              <a:ext cx="142" cy="305"/>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3" name="Freeform 110">
              <a:extLst>
                <a:ext uri="{FF2B5EF4-FFF2-40B4-BE49-F238E27FC236}">
                  <a16:creationId xmlns:a16="http://schemas.microsoft.com/office/drawing/2014/main" id="{AB4F80E2-65BB-4E3B-8878-40F687FA5111}"/>
                </a:ext>
              </a:extLst>
            </p:cNvPr>
            <p:cNvSpPr/>
            <p:nvPr/>
          </p:nvSpPr>
          <p:spPr bwMode="auto">
            <a:xfrm>
              <a:off x="2550" y="887"/>
              <a:ext cx="28" cy="373"/>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4" name="Freeform 111">
              <a:extLst>
                <a:ext uri="{FF2B5EF4-FFF2-40B4-BE49-F238E27FC236}">
                  <a16:creationId xmlns:a16="http://schemas.microsoft.com/office/drawing/2014/main" id="{118C72F9-893C-4ACC-9DF0-5C2B41751770}"/>
                </a:ext>
              </a:extLst>
            </p:cNvPr>
            <p:cNvSpPr/>
            <p:nvPr/>
          </p:nvSpPr>
          <p:spPr bwMode="auto">
            <a:xfrm>
              <a:off x="2977" y="1107"/>
              <a:ext cx="121" cy="281"/>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5" name="Freeform 112">
              <a:extLst>
                <a:ext uri="{FF2B5EF4-FFF2-40B4-BE49-F238E27FC236}">
                  <a16:creationId xmlns:a16="http://schemas.microsoft.com/office/drawing/2014/main" id="{CD372026-DFFF-40BA-AEAB-A3B2BBB8AEB6}"/>
                </a:ext>
              </a:extLst>
            </p:cNvPr>
            <p:cNvSpPr/>
            <p:nvPr/>
          </p:nvSpPr>
          <p:spPr bwMode="auto">
            <a:xfrm>
              <a:off x="2769" y="1126"/>
              <a:ext cx="74" cy="224"/>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6" name="Freeform 113">
              <a:extLst>
                <a:ext uri="{FF2B5EF4-FFF2-40B4-BE49-F238E27FC236}">
                  <a16:creationId xmlns:a16="http://schemas.microsoft.com/office/drawing/2014/main" id="{B62E034F-1D29-4366-8289-EFC9A4B7495F}"/>
                </a:ext>
              </a:extLst>
            </p:cNvPr>
            <p:cNvSpPr/>
            <p:nvPr/>
          </p:nvSpPr>
          <p:spPr bwMode="auto">
            <a:xfrm>
              <a:off x="2836" y="1109"/>
              <a:ext cx="148" cy="248"/>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7" name="Freeform 114">
              <a:extLst>
                <a:ext uri="{FF2B5EF4-FFF2-40B4-BE49-F238E27FC236}">
                  <a16:creationId xmlns:a16="http://schemas.microsoft.com/office/drawing/2014/main" id="{C20C1132-BF49-4C04-B3DB-0FE87A135471}"/>
                </a:ext>
              </a:extLst>
            </p:cNvPr>
            <p:cNvSpPr/>
            <p:nvPr/>
          </p:nvSpPr>
          <p:spPr bwMode="auto">
            <a:xfrm>
              <a:off x="2987" y="1105"/>
              <a:ext cx="255" cy="160"/>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8" name="Freeform 115">
              <a:extLst>
                <a:ext uri="{FF2B5EF4-FFF2-40B4-BE49-F238E27FC236}">
                  <a16:creationId xmlns:a16="http://schemas.microsoft.com/office/drawing/2014/main" id="{9FB9757A-1A9A-4A2D-826F-FBEACFD895FA}"/>
                </a:ext>
              </a:extLst>
            </p:cNvPr>
            <p:cNvSpPr/>
            <p:nvPr/>
          </p:nvSpPr>
          <p:spPr bwMode="auto">
            <a:xfrm>
              <a:off x="3235" y="1263"/>
              <a:ext cx="165" cy="217"/>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9" name="Freeform 116">
              <a:extLst>
                <a:ext uri="{FF2B5EF4-FFF2-40B4-BE49-F238E27FC236}">
                  <a16:creationId xmlns:a16="http://schemas.microsoft.com/office/drawing/2014/main" id="{7674FBE2-1FD9-4D4A-8707-0FCD2E8D11FA}"/>
                </a:ext>
              </a:extLst>
            </p:cNvPr>
            <p:cNvSpPr/>
            <p:nvPr/>
          </p:nvSpPr>
          <p:spPr bwMode="auto">
            <a:xfrm>
              <a:off x="3150" y="1270"/>
              <a:ext cx="94" cy="321"/>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0" name="Freeform 117">
              <a:extLst>
                <a:ext uri="{FF2B5EF4-FFF2-40B4-BE49-F238E27FC236}">
                  <a16:creationId xmlns:a16="http://schemas.microsoft.com/office/drawing/2014/main" id="{253E3B86-95DC-4E42-92DD-E70F36946B68}"/>
                </a:ext>
              </a:extLst>
            </p:cNvPr>
            <p:cNvSpPr/>
            <p:nvPr/>
          </p:nvSpPr>
          <p:spPr bwMode="auto">
            <a:xfrm>
              <a:off x="2838" y="1357"/>
              <a:ext cx="158" cy="284"/>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1" name="Freeform 118">
              <a:extLst>
                <a:ext uri="{FF2B5EF4-FFF2-40B4-BE49-F238E27FC236}">
                  <a16:creationId xmlns:a16="http://schemas.microsoft.com/office/drawing/2014/main" id="{F9904336-9573-4AA3-AB62-D3841F67B507}"/>
                </a:ext>
              </a:extLst>
            </p:cNvPr>
            <p:cNvSpPr/>
            <p:nvPr/>
          </p:nvSpPr>
          <p:spPr bwMode="auto">
            <a:xfrm>
              <a:off x="2987" y="1390"/>
              <a:ext cx="109" cy="2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2" name="Freeform 119">
              <a:extLst>
                <a:ext uri="{FF2B5EF4-FFF2-40B4-BE49-F238E27FC236}">
                  <a16:creationId xmlns:a16="http://schemas.microsoft.com/office/drawing/2014/main" id="{F7CFD741-F665-46EC-BB6A-D15B3DEBBA89}"/>
                </a:ext>
              </a:extLst>
            </p:cNvPr>
            <p:cNvSpPr/>
            <p:nvPr/>
          </p:nvSpPr>
          <p:spPr bwMode="auto">
            <a:xfrm>
              <a:off x="2850" y="1634"/>
              <a:ext cx="142" cy="196"/>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3" name="Freeform 120">
              <a:extLst>
                <a:ext uri="{FF2B5EF4-FFF2-40B4-BE49-F238E27FC236}">
                  <a16:creationId xmlns:a16="http://schemas.microsoft.com/office/drawing/2014/main" id="{3F67D52A-CA69-44F9-896E-655CC2A86835}"/>
                </a:ext>
              </a:extLst>
            </p:cNvPr>
            <p:cNvSpPr/>
            <p:nvPr/>
          </p:nvSpPr>
          <p:spPr bwMode="auto">
            <a:xfrm>
              <a:off x="2850" y="1837"/>
              <a:ext cx="175" cy="205"/>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4" name="Freeform 121">
              <a:extLst>
                <a:ext uri="{FF2B5EF4-FFF2-40B4-BE49-F238E27FC236}">
                  <a16:creationId xmlns:a16="http://schemas.microsoft.com/office/drawing/2014/main" id="{6EA93364-AD27-43B7-9AA4-8AB3E228AF4A}"/>
                </a:ext>
              </a:extLst>
            </p:cNvPr>
            <p:cNvSpPr/>
            <p:nvPr/>
          </p:nvSpPr>
          <p:spPr bwMode="auto">
            <a:xfrm>
              <a:off x="2616" y="1523"/>
              <a:ext cx="241" cy="321"/>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5" name="Oval 122">
              <a:extLst>
                <a:ext uri="{FF2B5EF4-FFF2-40B4-BE49-F238E27FC236}">
                  <a16:creationId xmlns:a16="http://schemas.microsoft.com/office/drawing/2014/main" id="{DB1B00BD-CC07-415C-8119-59216A3EA1DE}"/>
                </a:ext>
              </a:extLst>
            </p:cNvPr>
            <p:cNvSpPr>
              <a:spLocks noChangeArrowheads="1"/>
            </p:cNvSpPr>
            <p:nvPr/>
          </p:nvSpPr>
          <p:spPr bwMode="auto">
            <a:xfrm>
              <a:off x="2786" y="1291"/>
              <a:ext cx="111" cy="11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6" name="Oval 123">
              <a:extLst>
                <a:ext uri="{FF2B5EF4-FFF2-40B4-BE49-F238E27FC236}">
                  <a16:creationId xmlns:a16="http://schemas.microsoft.com/office/drawing/2014/main" id="{1DED8952-ACA8-4429-9E0B-2EF6F208F546}"/>
                </a:ext>
              </a:extLst>
            </p:cNvPr>
            <p:cNvSpPr>
              <a:spLocks noChangeArrowheads="1"/>
            </p:cNvSpPr>
            <p:nvPr/>
          </p:nvSpPr>
          <p:spPr bwMode="auto">
            <a:xfrm>
              <a:off x="2306" y="1591"/>
              <a:ext cx="111" cy="114"/>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7" name="Oval 124">
              <a:extLst>
                <a:ext uri="{FF2B5EF4-FFF2-40B4-BE49-F238E27FC236}">
                  <a16:creationId xmlns:a16="http://schemas.microsoft.com/office/drawing/2014/main" id="{427AFAF1-47F1-4A4A-A0DA-1990894D2986}"/>
                </a:ext>
              </a:extLst>
            </p:cNvPr>
            <p:cNvSpPr>
              <a:spLocks noChangeArrowheads="1"/>
            </p:cNvSpPr>
            <p:nvPr/>
          </p:nvSpPr>
          <p:spPr bwMode="auto">
            <a:xfrm>
              <a:off x="2798" y="2137"/>
              <a:ext cx="111" cy="11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8" name="Oval 125">
              <a:extLst>
                <a:ext uri="{FF2B5EF4-FFF2-40B4-BE49-F238E27FC236}">
                  <a16:creationId xmlns:a16="http://schemas.microsoft.com/office/drawing/2014/main" id="{09E012E0-C037-4BA9-ABF8-A8541A629B8A}"/>
                </a:ext>
              </a:extLst>
            </p:cNvPr>
            <p:cNvSpPr>
              <a:spLocks noChangeArrowheads="1"/>
            </p:cNvSpPr>
            <p:nvPr/>
          </p:nvSpPr>
          <p:spPr bwMode="auto">
            <a:xfrm>
              <a:off x="2798" y="1579"/>
              <a:ext cx="111" cy="111"/>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9" name="Oval 126">
              <a:extLst>
                <a:ext uri="{FF2B5EF4-FFF2-40B4-BE49-F238E27FC236}">
                  <a16:creationId xmlns:a16="http://schemas.microsoft.com/office/drawing/2014/main" id="{96907C6A-D914-4D60-8BB5-1A8AA0E9D01C}"/>
                </a:ext>
              </a:extLst>
            </p:cNvPr>
            <p:cNvSpPr>
              <a:spLocks noChangeArrowheads="1"/>
            </p:cNvSpPr>
            <p:nvPr/>
          </p:nvSpPr>
          <p:spPr bwMode="auto">
            <a:xfrm>
              <a:off x="2781" y="1761"/>
              <a:ext cx="144" cy="144"/>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0" name="Oval 127">
              <a:extLst>
                <a:ext uri="{FF2B5EF4-FFF2-40B4-BE49-F238E27FC236}">
                  <a16:creationId xmlns:a16="http://schemas.microsoft.com/office/drawing/2014/main" id="{E869C5BA-1536-4907-AC4B-FE69F088FE68}"/>
                </a:ext>
              </a:extLst>
            </p:cNvPr>
            <p:cNvSpPr>
              <a:spLocks noChangeArrowheads="1"/>
            </p:cNvSpPr>
            <p:nvPr/>
          </p:nvSpPr>
          <p:spPr bwMode="auto">
            <a:xfrm>
              <a:off x="3341" y="1421"/>
              <a:ext cx="114" cy="111"/>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1" name="Oval 128">
              <a:extLst>
                <a:ext uri="{FF2B5EF4-FFF2-40B4-BE49-F238E27FC236}">
                  <a16:creationId xmlns:a16="http://schemas.microsoft.com/office/drawing/2014/main" id="{72907A51-9932-4CFE-8404-31CDB48FF133}"/>
                </a:ext>
              </a:extLst>
            </p:cNvPr>
            <p:cNvSpPr>
              <a:spLocks noChangeArrowheads="1"/>
            </p:cNvSpPr>
            <p:nvPr/>
          </p:nvSpPr>
          <p:spPr bwMode="auto">
            <a:xfrm>
              <a:off x="2524" y="835"/>
              <a:ext cx="111" cy="11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2" name="Oval 129">
              <a:extLst>
                <a:ext uri="{FF2B5EF4-FFF2-40B4-BE49-F238E27FC236}">
                  <a16:creationId xmlns:a16="http://schemas.microsoft.com/office/drawing/2014/main" id="{C05A69C0-86A6-4015-B655-3E060CACA1EF}"/>
                </a:ext>
              </a:extLst>
            </p:cNvPr>
            <p:cNvSpPr>
              <a:spLocks noChangeArrowheads="1"/>
            </p:cNvSpPr>
            <p:nvPr/>
          </p:nvSpPr>
          <p:spPr bwMode="auto">
            <a:xfrm>
              <a:off x="2521" y="1227"/>
              <a:ext cx="81" cy="81"/>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3" name="Oval 130">
              <a:extLst>
                <a:ext uri="{FF2B5EF4-FFF2-40B4-BE49-F238E27FC236}">
                  <a16:creationId xmlns:a16="http://schemas.microsoft.com/office/drawing/2014/main" id="{65E483DD-0146-4072-9713-FFCC1A9D7F04}"/>
                </a:ext>
              </a:extLst>
            </p:cNvPr>
            <p:cNvSpPr>
              <a:spLocks noChangeArrowheads="1"/>
            </p:cNvSpPr>
            <p:nvPr/>
          </p:nvSpPr>
          <p:spPr bwMode="auto">
            <a:xfrm>
              <a:off x="2250" y="1249"/>
              <a:ext cx="80" cy="80"/>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4" name="Oval 131">
              <a:extLst>
                <a:ext uri="{FF2B5EF4-FFF2-40B4-BE49-F238E27FC236}">
                  <a16:creationId xmlns:a16="http://schemas.microsoft.com/office/drawing/2014/main" id="{2CD644C1-8C7F-4CF4-99DC-55156CD222AA}"/>
                </a:ext>
              </a:extLst>
            </p:cNvPr>
            <p:cNvSpPr>
              <a:spLocks noChangeArrowheads="1"/>
            </p:cNvSpPr>
            <p:nvPr/>
          </p:nvSpPr>
          <p:spPr bwMode="auto">
            <a:xfrm>
              <a:off x="2351" y="1001"/>
              <a:ext cx="81" cy="80"/>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5" name="Oval 132">
              <a:extLst>
                <a:ext uri="{FF2B5EF4-FFF2-40B4-BE49-F238E27FC236}">
                  <a16:creationId xmlns:a16="http://schemas.microsoft.com/office/drawing/2014/main" id="{184EE0FC-4FFB-4E1A-ABCC-099A9A3B063A}"/>
                </a:ext>
              </a:extLst>
            </p:cNvPr>
            <p:cNvSpPr>
              <a:spLocks noChangeArrowheads="1"/>
            </p:cNvSpPr>
            <p:nvPr/>
          </p:nvSpPr>
          <p:spPr bwMode="auto">
            <a:xfrm>
              <a:off x="2942" y="1069"/>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6" name="Oval 133">
              <a:extLst>
                <a:ext uri="{FF2B5EF4-FFF2-40B4-BE49-F238E27FC236}">
                  <a16:creationId xmlns:a16="http://schemas.microsoft.com/office/drawing/2014/main" id="{1F429F4B-0B1A-43D4-A3C9-D823A3AA5735}"/>
                </a:ext>
              </a:extLst>
            </p:cNvPr>
            <p:cNvSpPr>
              <a:spLocks noChangeArrowheads="1"/>
            </p:cNvSpPr>
            <p:nvPr/>
          </p:nvSpPr>
          <p:spPr bwMode="auto">
            <a:xfrm>
              <a:off x="3346" y="1109"/>
              <a:ext cx="80" cy="8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7" name="Oval 134">
              <a:extLst>
                <a:ext uri="{FF2B5EF4-FFF2-40B4-BE49-F238E27FC236}">
                  <a16:creationId xmlns:a16="http://schemas.microsoft.com/office/drawing/2014/main" id="{FF3EE278-216F-4CA8-A303-1039064C3F65}"/>
                </a:ext>
              </a:extLst>
            </p:cNvPr>
            <p:cNvSpPr>
              <a:spLocks noChangeArrowheads="1"/>
            </p:cNvSpPr>
            <p:nvPr/>
          </p:nvSpPr>
          <p:spPr bwMode="auto">
            <a:xfrm>
              <a:off x="3110" y="1558"/>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8" name="Oval 135">
              <a:extLst>
                <a:ext uri="{FF2B5EF4-FFF2-40B4-BE49-F238E27FC236}">
                  <a16:creationId xmlns:a16="http://schemas.microsoft.com/office/drawing/2014/main" id="{2782D0DD-3C94-49DB-98FB-CC88F3002EAE}"/>
                </a:ext>
              </a:extLst>
            </p:cNvPr>
            <p:cNvSpPr>
              <a:spLocks noChangeArrowheads="1"/>
            </p:cNvSpPr>
            <p:nvPr/>
          </p:nvSpPr>
          <p:spPr bwMode="auto">
            <a:xfrm>
              <a:off x="3204" y="1225"/>
              <a:ext cx="78" cy="78"/>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9" name="Oval 136">
              <a:extLst>
                <a:ext uri="{FF2B5EF4-FFF2-40B4-BE49-F238E27FC236}">
                  <a16:creationId xmlns:a16="http://schemas.microsoft.com/office/drawing/2014/main" id="{0E27E122-B14D-4602-BB7A-18AC9009B612}"/>
                </a:ext>
              </a:extLst>
            </p:cNvPr>
            <p:cNvSpPr>
              <a:spLocks noChangeArrowheads="1"/>
            </p:cNvSpPr>
            <p:nvPr/>
          </p:nvSpPr>
          <p:spPr bwMode="auto">
            <a:xfrm>
              <a:off x="2491" y="1962"/>
              <a:ext cx="80" cy="80"/>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0" name="Oval 137">
              <a:extLst>
                <a:ext uri="{FF2B5EF4-FFF2-40B4-BE49-F238E27FC236}">
                  <a16:creationId xmlns:a16="http://schemas.microsoft.com/office/drawing/2014/main" id="{92139F34-6FE3-4EC4-89C4-8983F909DC3F}"/>
                </a:ext>
              </a:extLst>
            </p:cNvPr>
            <p:cNvSpPr>
              <a:spLocks noChangeArrowheads="1"/>
            </p:cNvSpPr>
            <p:nvPr/>
          </p:nvSpPr>
          <p:spPr bwMode="auto">
            <a:xfrm>
              <a:off x="3136" y="1901"/>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1" name="Oval 138">
              <a:extLst>
                <a:ext uri="{FF2B5EF4-FFF2-40B4-BE49-F238E27FC236}">
                  <a16:creationId xmlns:a16="http://schemas.microsoft.com/office/drawing/2014/main" id="{B749CFB1-A047-4912-8AF9-95470D2FA061}"/>
                </a:ext>
              </a:extLst>
            </p:cNvPr>
            <p:cNvSpPr>
              <a:spLocks noChangeArrowheads="1"/>
            </p:cNvSpPr>
            <p:nvPr/>
          </p:nvSpPr>
          <p:spPr bwMode="auto">
            <a:xfrm>
              <a:off x="2746" y="1102"/>
              <a:ext cx="57" cy="59"/>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2" name="Oval 139">
              <a:extLst>
                <a:ext uri="{FF2B5EF4-FFF2-40B4-BE49-F238E27FC236}">
                  <a16:creationId xmlns:a16="http://schemas.microsoft.com/office/drawing/2014/main" id="{EC24BBDF-FA00-4B52-9D6B-2FAE5CB32993}"/>
                </a:ext>
              </a:extLst>
            </p:cNvPr>
            <p:cNvSpPr>
              <a:spLocks noChangeArrowheads="1"/>
            </p:cNvSpPr>
            <p:nvPr/>
          </p:nvSpPr>
          <p:spPr bwMode="auto">
            <a:xfrm>
              <a:off x="2422" y="1395"/>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3" name="Oval 140">
              <a:extLst>
                <a:ext uri="{FF2B5EF4-FFF2-40B4-BE49-F238E27FC236}">
                  <a16:creationId xmlns:a16="http://schemas.microsoft.com/office/drawing/2014/main" id="{F270FBA7-2419-4593-AE89-5727AEAC76B6}"/>
                </a:ext>
              </a:extLst>
            </p:cNvPr>
            <p:cNvSpPr>
              <a:spLocks noChangeArrowheads="1"/>
            </p:cNvSpPr>
            <p:nvPr/>
          </p:nvSpPr>
          <p:spPr bwMode="auto">
            <a:xfrm>
              <a:off x="2573" y="1357"/>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4" name="Oval 141">
              <a:extLst>
                <a:ext uri="{FF2B5EF4-FFF2-40B4-BE49-F238E27FC236}">
                  <a16:creationId xmlns:a16="http://schemas.microsoft.com/office/drawing/2014/main" id="{47726A5E-09A5-473C-906E-47DBF4343E78}"/>
                </a:ext>
              </a:extLst>
            </p:cNvPr>
            <p:cNvSpPr>
              <a:spLocks noChangeArrowheads="1"/>
            </p:cNvSpPr>
            <p:nvPr/>
          </p:nvSpPr>
          <p:spPr bwMode="auto">
            <a:xfrm>
              <a:off x="3065" y="1362"/>
              <a:ext cx="59" cy="57"/>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5" name="Oval 142">
              <a:extLst>
                <a:ext uri="{FF2B5EF4-FFF2-40B4-BE49-F238E27FC236}">
                  <a16:creationId xmlns:a16="http://schemas.microsoft.com/office/drawing/2014/main" id="{6E996F98-74BC-4B66-A288-32D44FF1BD0B}"/>
                </a:ext>
              </a:extLst>
            </p:cNvPr>
            <p:cNvSpPr>
              <a:spLocks noChangeArrowheads="1"/>
            </p:cNvSpPr>
            <p:nvPr/>
          </p:nvSpPr>
          <p:spPr bwMode="auto">
            <a:xfrm>
              <a:off x="2968" y="1610"/>
              <a:ext cx="57" cy="57"/>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6" name="Oval 143">
              <a:extLst>
                <a:ext uri="{FF2B5EF4-FFF2-40B4-BE49-F238E27FC236}">
                  <a16:creationId xmlns:a16="http://schemas.microsoft.com/office/drawing/2014/main" id="{848D8831-3BB1-4656-B361-08FB2A08634F}"/>
                </a:ext>
              </a:extLst>
            </p:cNvPr>
            <p:cNvSpPr>
              <a:spLocks noChangeArrowheads="1"/>
            </p:cNvSpPr>
            <p:nvPr/>
          </p:nvSpPr>
          <p:spPr bwMode="auto">
            <a:xfrm>
              <a:off x="2873" y="790"/>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7" name="Oval 144">
              <a:extLst>
                <a:ext uri="{FF2B5EF4-FFF2-40B4-BE49-F238E27FC236}">
                  <a16:creationId xmlns:a16="http://schemas.microsoft.com/office/drawing/2014/main" id="{6C0A9BE2-36CD-4AD6-9874-5D69B1CAFE12}"/>
                </a:ext>
              </a:extLst>
            </p:cNvPr>
            <p:cNvSpPr>
              <a:spLocks noChangeArrowheads="1"/>
            </p:cNvSpPr>
            <p:nvPr/>
          </p:nvSpPr>
          <p:spPr bwMode="auto">
            <a:xfrm>
              <a:off x="3178" y="923"/>
              <a:ext cx="57" cy="56"/>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8" name="Oval 145">
              <a:extLst>
                <a:ext uri="{FF2B5EF4-FFF2-40B4-BE49-F238E27FC236}">
                  <a16:creationId xmlns:a16="http://schemas.microsoft.com/office/drawing/2014/main" id="{FBE25EB7-5EC3-46D1-B255-48FFA0689076}"/>
                </a:ext>
              </a:extLst>
            </p:cNvPr>
            <p:cNvSpPr>
              <a:spLocks noChangeArrowheads="1"/>
            </p:cNvSpPr>
            <p:nvPr/>
          </p:nvSpPr>
          <p:spPr bwMode="auto">
            <a:xfrm>
              <a:off x="3254" y="1707"/>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9" name="Oval 146">
              <a:extLst>
                <a:ext uri="{FF2B5EF4-FFF2-40B4-BE49-F238E27FC236}">
                  <a16:creationId xmlns:a16="http://schemas.microsoft.com/office/drawing/2014/main" id="{AD23A98C-2066-4520-A405-A6E5B4AE9E6C}"/>
                </a:ext>
              </a:extLst>
            </p:cNvPr>
            <p:cNvSpPr>
              <a:spLocks noChangeArrowheads="1"/>
            </p:cNvSpPr>
            <p:nvPr/>
          </p:nvSpPr>
          <p:spPr bwMode="auto">
            <a:xfrm>
              <a:off x="3119" y="2139"/>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0" name="Oval 147">
              <a:extLst>
                <a:ext uri="{FF2B5EF4-FFF2-40B4-BE49-F238E27FC236}">
                  <a16:creationId xmlns:a16="http://schemas.microsoft.com/office/drawing/2014/main" id="{65B2754F-451E-4015-958C-B2DF6511E9D6}"/>
                </a:ext>
              </a:extLst>
            </p:cNvPr>
            <p:cNvSpPr>
              <a:spLocks noChangeArrowheads="1"/>
            </p:cNvSpPr>
            <p:nvPr/>
          </p:nvSpPr>
          <p:spPr bwMode="auto">
            <a:xfrm>
              <a:off x="2994" y="2170"/>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1" name="Oval 148">
              <a:extLst>
                <a:ext uri="{FF2B5EF4-FFF2-40B4-BE49-F238E27FC236}">
                  <a16:creationId xmlns:a16="http://schemas.microsoft.com/office/drawing/2014/main" id="{4F7CED4D-E9C9-442A-A655-CE91E3FDC792}"/>
                </a:ext>
              </a:extLst>
            </p:cNvPr>
            <p:cNvSpPr>
              <a:spLocks noChangeArrowheads="1"/>
            </p:cNvSpPr>
            <p:nvPr/>
          </p:nvSpPr>
          <p:spPr bwMode="auto">
            <a:xfrm>
              <a:off x="2557" y="2172"/>
              <a:ext cx="56"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2" name="Oval 149">
              <a:extLst>
                <a:ext uri="{FF2B5EF4-FFF2-40B4-BE49-F238E27FC236}">
                  <a16:creationId xmlns:a16="http://schemas.microsoft.com/office/drawing/2014/main" id="{B144A6CE-C901-4D45-82C9-461AFCA70FFC}"/>
                </a:ext>
              </a:extLst>
            </p:cNvPr>
            <p:cNvSpPr>
              <a:spLocks noChangeArrowheads="1"/>
            </p:cNvSpPr>
            <p:nvPr/>
          </p:nvSpPr>
          <p:spPr bwMode="auto">
            <a:xfrm>
              <a:off x="2618" y="1735"/>
              <a:ext cx="81" cy="81"/>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3" name="Oval 150">
              <a:extLst>
                <a:ext uri="{FF2B5EF4-FFF2-40B4-BE49-F238E27FC236}">
                  <a16:creationId xmlns:a16="http://schemas.microsoft.com/office/drawing/2014/main" id="{34254D5C-0A51-435B-B97D-8953BF301A4C}"/>
                </a:ext>
              </a:extLst>
            </p:cNvPr>
            <p:cNvSpPr>
              <a:spLocks noChangeArrowheads="1"/>
            </p:cNvSpPr>
            <p:nvPr/>
          </p:nvSpPr>
          <p:spPr bwMode="auto">
            <a:xfrm>
              <a:off x="2989" y="1809"/>
              <a:ext cx="81" cy="80"/>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4" name="Oval 151">
              <a:extLst>
                <a:ext uri="{FF2B5EF4-FFF2-40B4-BE49-F238E27FC236}">
                  <a16:creationId xmlns:a16="http://schemas.microsoft.com/office/drawing/2014/main" id="{982405A5-4C47-4562-9B1E-CBB1CA70F184}"/>
                </a:ext>
              </a:extLst>
            </p:cNvPr>
            <p:cNvSpPr>
              <a:spLocks noChangeArrowheads="1"/>
            </p:cNvSpPr>
            <p:nvPr/>
          </p:nvSpPr>
          <p:spPr bwMode="auto">
            <a:xfrm>
              <a:off x="2994" y="2009"/>
              <a:ext cx="80" cy="81"/>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5" name="Oval 152">
              <a:extLst>
                <a:ext uri="{FF2B5EF4-FFF2-40B4-BE49-F238E27FC236}">
                  <a16:creationId xmlns:a16="http://schemas.microsoft.com/office/drawing/2014/main" id="{3B022348-C2DE-4E0C-A764-9B016B5E2797}"/>
                </a:ext>
              </a:extLst>
            </p:cNvPr>
            <p:cNvSpPr>
              <a:spLocks noChangeArrowheads="1"/>
            </p:cNvSpPr>
            <p:nvPr/>
          </p:nvSpPr>
          <p:spPr bwMode="auto">
            <a:xfrm>
              <a:off x="2694" y="1991"/>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6" name="Oval 153">
              <a:extLst>
                <a:ext uri="{FF2B5EF4-FFF2-40B4-BE49-F238E27FC236}">
                  <a16:creationId xmlns:a16="http://schemas.microsoft.com/office/drawing/2014/main" id="{D3AB68F9-66E2-4C08-A08B-45CF9CA999B5}"/>
                </a:ext>
              </a:extLst>
            </p:cNvPr>
            <p:cNvSpPr>
              <a:spLocks noChangeArrowheads="1"/>
            </p:cNvSpPr>
            <p:nvPr/>
          </p:nvSpPr>
          <p:spPr bwMode="auto">
            <a:xfrm>
              <a:off x="2583" y="1483"/>
              <a:ext cx="80" cy="80"/>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7" name="Freeform 154">
              <a:extLst>
                <a:ext uri="{FF2B5EF4-FFF2-40B4-BE49-F238E27FC236}">
                  <a16:creationId xmlns:a16="http://schemas.microsoft.com/office/drawing/2014/main" id="{0C56888D-9B61-46F8-BFB5-55382702F654}"/>
                </a:ext>
              </a:extLst>
            </p:cNvPr>
            <p:cNvSpPr/>
            <p:nvPr/>
          </p:nvSpPr>
          <p:spPr bwMode="auto">
            <a:xfrm>
              <a:off x="2810" y="1787"/>
              <a:ext cx="87" cy="90"/>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grpSp>
        <p:nvGrpSpPr>
          <p:cNvPr id="168" name="组合 167">
            <a:extLst>
              <a:ext uri="{FF2B5EF4-FFF2-40B4-BE49-F238E27FC236}">
                <a16:creationId xmlns:a16="http://schemas.microsoft.com/office/drawing/2014/main" id="{3D9E3553-2DBD-477E-B13D-DFF8516E58AE}"/>
              </a:ext>
            </a:extLst>
          </p:cNvPr>
          <p:cNvGrpSpPr/>
          <p:nvPr/>
        </p:nvGrpSpPr>
        <p:grpSpPr>
          <a:xfrm>
            <a:off x="3331770" y="3997875"/>
            <a:ext cx="338978" cy="338978"/>
            <a:chOff x="2798757" y="2999947"/>
            <a:chExt cx="211861" cy="211861"/>
          </a:xfrm>
        </p:grpSpPr>
        <p:sp>
          <p:nvSpPr>
            <p:cNvPr id="170" name="椭圆 169">
              <a:extLst>
                <a:ext uri="{FF2B5EF4-FFF2-40B4-BE49-F238E27FC236}">
                  <a16:creationId xmlns:a16="http://schemas.microsoft.com/office/drawing/2014/main" id="{184100DE-4D34-4A65-BE16-C7294A5DE37E}"/>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dirty="0">
                <a:solidFill>
                  <a:prstClr val="white"/>
                </a:solidFill>
                <a:latin typeface="Calibri"/>
                <a:ea typeface="宋体" panose="02010600030101010101" pitchFamily="2" charset="-122"/>
              </a:endParaRPr>
            </a:p>
          </p:txBody>
        </p:sp>
        <p:sp>
          <p:nvSpPr>
            <p:cNvPr id="171" name="Freeform 154">
              <a:extLst>
                <a:ext uri="{FF2B5EF4-FFF2-40B4-BE49-F238E27FC236}">
                  <a16:creationId xmlns:a16="http://schemas.microsoft.com/office/drawing/2014/main" id="{C25AA864-51A1-4DEC-AE6F-497DD7E2A6ED}"/>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72" name="矩形 171">
            <a:extLst>
              <a:ext uri="{FF2B5EF4-FFF2-40B4-BE49-F238E27FC236}">
                <a16:creationId xmlns:a16="http://schemas.microsoft.com/office/drawing/2014/main" id="{2D8FBB10-0F34-4AAE-AE4E-C8D9D0001D1D}"/>
              </a:ext>
            </a:extLst>
          </p:cNvPr>
          <p:cNvSpPr/>
          <p:nvPr/>
        </p:nvSpPr>
        <p:spPr>
          <a:xfrm flipH="1">
            <a:off x="1027525" y="4891057"/>
            <a:ext cx="3217629" cy="968436"/>
          </a:xfrm>
          <a:prstGeom prst="rect">
            <a:avLst/>
          </a:prstGeom>
          <a:effectLst/>
        </p:spPr>
        <p:txBody>
          <a:bodyPr wrap="square" lIns="146272" tIns="73135" rIns="146272" bIns="73135">
            <a:spAutoFit/>
          </a:bodyPr>
          <a:lstStyle/>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对应项目：人工智能辅助优化培训计划</a:t>
            </a: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详情：</a:t>
            </a:r>
            <a:r>
              <a:rPr lang="en-US" altLang="zh-CN" dirty="0"/>
              <a:t> </a:t>
            </a:r>
            <a:r>
              <a:rPr lang="en-US" altLang="zh-CN" sz="1400" dirty="0">
                <a:hlinkClick r:id="rId4"/>
              </a:rPr>
              <a:t>USAF News</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F6DD8FCA-5304-4ABA-A830-698BFCEC560C}"/>
              </a:ext>
            </a:extLst>
          </p:cNvPr>
          <p:cNvSpPr/>
          <p:nvPr/>
        </p:nvSpPr>
        <p:spPr>
          <a:xfrm>
            <a:off x="2229809" y="4510924"/>
            <a:ext cx="2015348" cy="455475"/>
          </a:xfrm>
          <a:prstGeom prst="rect">
            <a:avLst/>
          </a:prstGeom>
        </p:spPr>
        <p:txBody>
          <a:bodyPr wrap="square" lIns="146272" tIns="73135" rIns="146272" bIns="73135">
            <a:spAutoFit/>
          </a:bodyPr>
          <a:lstStyle/>
          <a:p>
            <a:pPr fontAlgn="base"/>
            <a:r>
              <a:rPr lang="zh-CN" altLang="en-US" sz="1920" b="1" dirty="0">
                <a:latin typeface="微软雅黑" panose="020B0503020204020204" pitchFamily="34" charset="-122"/>
                <a:ea typeface="微软雅黑" panose="020B0503020204020204" pitchFamily="34" charset="-122"/>
              </a:rPr>
              <a:t>冰球挑战赛</a:t>
            </a:r>
          </a:p>
        </p:txBody>
      </p:sp>
      <p:grpSp>
        <p:nvGrpSpPr>
          <p:cNvPr id="174" name="组合 173">
            <a:extLst>
              <a:ext uri="{FF2B5EF4-FFF2-40B4-BE49-F238E27FC236}">
                <a16:creationId xmlns:a16="http://schemas.microsoft.com/office/drawing/2014/main" id="{0C76E080-645D-4B2A-BDFA-3B9DCD5FDBDB}"/>
              </a:ext>
            </a:extLst>
          </p:cNvPr>
          <p:cNvGrpSpPr/>
          <p:nvPr/>
        </p:nvGrpSpPr>
        <p:grpSpPr>
          <a:xfrm>
            <a:off x="3331770" y="1924045"/>
            <a:ext cx="338978" cy="338978"/>
            <a:chOff x="2798757" y="2999947"/>
            <a:chExt cx="211861" cy="211861"/>
          </a:xfrm>
        </p:grpSpPr>
        <p:sp>
          <p:nvSpPr>
            <p:cNvPr id="176" name="椭圆 175">
              <a:extLst>
                <a:ext uri="{FF2B5EF4-FFF2-40B4-BE49-F238E27FC236}">
                  <a16:creationId xmlns:a16="http://schemas.microsoft.com/office/drawing/2014/main" id="{6A555DB1-FD0F-4F39-8F05-A711D81ED4A0}"/>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77" name="Freeform 154">
              <a:extLst>
                <a:ext uri="{FF2B5EF4-FFF2-40B4-BE49-F238E27FC236}">
                  <a16:creationId xmlns:a16="http://schemas.microsoft.com/office/drawing/2014/main" id="{03217F80-7E08-42EC-AB6F-6D1E694AD430}"/>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78" name="矩形 177">
            <a:extLst>
              <a:ext uri="{FF2B5EF4-FFF2-40B4-BE49-F238E27FC236}">
                <a16:creationId xmlns:a16="http://schemas.microsoft.com/office/drawing/2014/main" id="{0DD41C8D-05D2-4453-ADB6-2BC64D158481}"/>
              </a:ext>
            </a:extLst>
          </p:cNvPr>
          <p:cNvSpPr/>
          <p:nvPr/>
        </p:nvSpPr>
        <p:spPr>
          <a:xfrm flipH="1">
            <a:off x="1027525" y="2817227"/>
            <a:ext cx="3217631" cy="1173620"/>
          </a:xfrm>
          <a:prstGeom prst="rect">
            <a:avLst/>
          </a:prstGeom>
          <a:effectLst/>
        </p:spPr>
        <p:txBody>
          <a:bodyPr wrap="square" lIns="146272" tIns="73135" rIns="146272" bIns="73135">
            <a:spAutoFit/>
          </a:bodyPr>
          <a:lstStyle/>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对应项目：通过虚拟和增强现实转移多机器人学习，实现快速灾难响应</a:t>
            </a: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详情：</a:t>
            </a:r>
            <a:r>
              <a:rPr lang="zh-CN" altLang="en-US" sz="1400" dirty="0">
                <a:hlinkClick r:id="rId5"/>
              </a:rPr>
              <a:t>此挑战的更多信息</a:t>
            </a:r>
            <a:endParaRPr lang="zh-CN" altLang="en-US" sz="1400" dirty="0"/>
          </a:p>
          <a:p>
            <a:pPr defTabSz="1462278" fontAlgn="base">
              <a:lnSpc>
                <a:spcPts val="1602"/>
              </a:lnSpc>
              <a:spcBef>
                <a:spcPct val="0"/>
              </a:spcBef>
              <a:spcAft>
                <a:spcPct val="0"/>
              </a:spcAft>
            </a:pPr>
            <a:endPar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9" name="矩形 178">
            <a:extLst>
              <a:ext uri="{FF2B5EF4-FFF2-40B4-BE49-F238E27FC236}">
                <a16:creationId xmlns:a16="http://schemas.microsoft.com/office/drawing/2014/main" id="{3E92E87C-FE77-4F24-B8A8-51441EA6B383}"/>
              </a:ext>
            </a:extLst>
          </p:cNvPr>
          <p:cNvSpPr/>
          <p:nvPr/>
        </p:nvSpPr>
        <p:spPr>
          <a:xfrm>
            <a:off x="934587" y="2437084"/>
            <a:ext cx="3310570" cy="391355"/>
          </a:xfrm>
          <a:prstGeom prst="rect">
            <a:avLst/>
          </a:prstGeom>
        </p:spPr>
        <p:txBody>
          <a:bodyPr wrap="square" lIns="146272" tIns="73135" rIns="146272" bIns="73135">
            <a:spAutoFit/>
          </a:bodyPr>
          <a:lstStyle/>
          <a:p>
            <a:pPr algn="just" defTabSz="1462278" fontAlgn="base">
              <a:lnSpc>
                <a:spcPts val="1920"/>
              </a:lnSpc>
              <a:spcBef>
                <a:spcPct val="0"/>
              </a:spcBef>
              <a:spcAft>
                <a:spcPct val="0"/>
              </a:spcAft>
            </a:pPr>
            <a:r>
              <a:rPr lang="zh-CN" altLang="en-US" sz="1920" b="1" dirty="0">
                <a:solidFill>
                  <a:schemeClr val="tx1">
                    <a:lumMod val="75000"/>
                    <a:lumOff val="25000"/>
                  </a:schemeClr>
                </a:solidFill>
                <a:latin typeface="微软雅黑" panose="020B0503020204020204" pitchFamily="34" charset="-122"/>
                <a:ea typeface="微软雅黑" panose="020B0503020204020204" pitchFamily="34" charset="-122"/>
              </a:rPr>
              <a:t>披萨同步定位和映射挑战赛 </a:t>
            </a:r>
            <a:endParaRPr lang="en-US" altLang="zh-CN" sz="192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80" name="组合 179">
            <a:extLst>
              <a:ext uri="{FF2B5EF4-FFF2-40B4-BE49-F238E27FC236}">
                <a16:creationId xmlns:a16="http://schemas.microsoft.com/office/drawing/2014/main" id="{0AE313E9-7291-4F2C-A2A0-4133F6D4F337}"/>
              </a:ext>
            </a:extLst>
          </p:cNvPr>
          <p:cNvGrpSpPr/>
          <p:nvPr/>
        </p:nvGrpSpPr>
        <p:grpSpPr>
          <a:xfrm>
            <a:off x="8506825" y="1924045"/>
            <a:ext cx="338978" cy="338978"/>
            <a:chOff x="2798757" y="2999947"/>
            <a:chExt cx="211861" cy="211861"/>
          </a:xfrm>
        </p:grpSpPr>
        <p:sp>
          <p:nvSpPr>
            <p:cNvPr id="182" name="椭圆 181">
              <a:extLst>
                <a:ext uri="{FF2B5EF4-FFF2-40B4-BE49-F238E27FC236}">
                  <a16:creationId xmlns:a16="http://schemas.microsoft.com/office/drawing/2014/main" id="{C87D7196-B43A-4721-903D-9D379E2BBB6C}"/>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83" name="Freeform 154">
              <a:extLst>
                <a:ext uri="{FF2B5EF4-FFF2-40B4-BE49-F238E27FC236}">
                  <a16:creationId xmlns:a16="http://schemas.microsoft.com/office/drawing/2014/main" id="{E7CA4B46-F284-467A-B453-30E05D9519A8}"/>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84" name="矩形 183">
            <a:extLst>
              <a:ext uri="{FF2B5EF4-FFF2-40B4-BE49-F238E27FC236}">
                <a16:creationId xmlns:a16="http://schemas.microsoft.com/office/drawing/2014/main" id="{1F0AC4C0-C569-40F9-8A4E-F8F7D9425C71}"/>
              </a:ext>
            </a:extLst>
          </p:cNvPr>
          <p:cNvSpPr/>
          <p:nvPr/>
        </p:nvSpPr>
        <p:spPr>
          <a:xfrm flipH="1">
            <a:off x="8344410" y="2817227"/>
            <a:ext cx="3114999" cy="1009473"/>
          </a:xfrm>
          <a:prstGeom prst="rect">
            <a:avLst/>
          </a:prstGeom>
          <a:effectLst/>
        </p:spPr>
        <p:txBody>
          <a:bodyPr wrap="square" lIns="146272" tIns="73135" rIns="146272" bIns="73135">
            <a:spAutoFit/>
          </a:bodyPr>
          <a:lstStyle/>
          <a:p>
            <a:pPr fontAlgn="base"/>
            <a:r>
              <a:rPr lang="zh-CN" altLang="en-US" sz="1400" dirty="0">
                <a:latin typeface="微软雅黑" panose="020B0503020204020204" pitchFamily="34" charset="-122"/>
                <a:ea typeface="微软雅黑" panose="020B0503020204020204" pitchFamily="34" charset="-122"/>
              </a:rPr>
              <a:t>对应项目：合成孔径雷达的多模态视觉</a:t>
            </a:r>
            <a:endParaRPr lang="en-US" altLang="zh-CN" sz="1400" dirty="0">
              <a:latin typeface="微软雅黑" panose="020B0503020204020204" pitchFamily="34" charset="-122"/>
              <a:ea typeface="微软雅黑" panose="020B0503020204020204" pitchFamily="34" charset="-122"/>
            </a:endParaRPr>
          </a:p>
          <a:p>
            <a:pPr fontAlgn="base"/>
            <a:endParaRPr lang="en-US" altLang="zh-CN" sz="1400" dirty="0">
              <a:latin typeface="微软雅黑" panose="020B0503020204020204" pitchFamily="34" charset="-122"/>
              <a:ea typeface="微软雅黑" panose="020B0503020204020204" pitchFamily="34" charset="-122"/>
            </a:endParaRPr>
          </a:p>
          <a:p>
            <a:pPr fontAlgn="base"/>
            <a:r>
              <a:rPr lang="zh-CN" altLang="en-US" sz="1400" dirty="0">
                <a:latin typeface="微软雅黑" panose="020B0503020204020204" pitchFamily="34" charset="-122"/>
                <a:ea typeface="微软雅黑" panose="020B0503020204020204" pitchFamily="34" charset="-122"/>
              </a:rPr>
              <a:t>详情：</a:t>
            </a:r>
            <a:r>
              <a:rPr lang="zh-CN" altLang="en-US" sz="1400" dirty="0">
                <a:hlinkClick r:id="rId6"/>
              </a:rPr>
              <a:t>亚马逊雨林挑战赛</a:t>
            </a:r>
            <a:r>
              <a:rPr lang="zh-CN" altLang="en-US" sz="1400" dirty="0"/>
              <a:t>  </a:t>
            </a:r>
            <a:r>
              <a:rPr lang="en-US" altLang="zh-CN" sz="1400" dirty="0">
                <a:hlinkClick r:id="rId7"/>
              </a:rPr>
              <a:t>LinkedIn</a:t>
            </a:r>
            <a:endParaRPr lang="zh-CN" altLang="en-US" sz="1400" dirty="0">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id="{7ADE785F-E8B3-4DD3-B963-7BE64AC756E0}"/>
              </a:ext>
            </a:extLst>
          </p:cNvPr>
          <p:cNvSpPr/>
          <p:nvPr/>
        </p:nvSpPr>
        <p:spPr>
          <a:xfrm>
            <a:off x="8402904" y="2437084"/>
            <a:ext cx="3789095" cy="391355"/>
          </a:xfrm>
          <a:prstGeom prst="rect">
            <a:avLst/>
          </a:prstGeom>
        </p:spPr>
        <p:txBody>
          <a:bodyPr wrap="square" lIns="146272" tIns="73135" rIns="146272" bIns="73135">
            <a:spAutoFit/>
          </a:bodyPr>
          <a:lstStyle/>
          <a:p>
            <a:pPr algn="just" defTabSz="1462278" fontAlgn="base">
              <a:lnSpc>
                <a:spcPts val="1920"/>
              </a:lnSpc>
              <a:spcBef>
                <a:spcPct val="0"/>
              </a:spcBef>
              <a:spcAft>
                <a:spcPct val="0"/>
              </a:spcAft>
            </a:pPr>
            <a:r>
              <a:rPr lang="en-US" altLang="zh-CN" sz="1920" b="1" dirty="0" err="1">
                <a:solidFill>
                  <a:schemeClr val="tx1">
                    <a:lumMod val="75000"/>
                    <a:lumOff val="25000"/>
                  </a:schemeClr>
                </a:solidFill>
                <a:latin typeface="微软雅黑" panose="020B0503020204020204" pitchFamily="34" charset="-122"/>
                <a:ea typeface="微软雅黑" panose="020B0503020204020204" pitchFamily="34" charset="-122"/>
              </a:rPr>
              <a:t>MultiEarth</a:t>
            </a:r>
            <a:r>
              <a:rPr lang="en-US" altLang="zh-CN" sz="1920" b="1" dirty="0">
                <a:solidFill>
                  <a:schemeClr val="tx1">
                    <a:lumMod val="75000"/>
                    <a:lumOff val="25000"/>
                  </a:schemeClr>
                </a:solidFill>
                <a:latin typeface="微软雅黑" panose="020B0503020204020204" pitchFamily="34" charset="-122"/>
                <a:ea typeface="微软雅黑" panose="020B0503020204020204" pitchFamily="34" charset="-122"/>
              </a:rPr>
              <a:t> 2022 Challenge </a:t>
            </a:r>
          </a:p>
        </p:txBody>
      </p:sp>
      <p:grpSp>
        <p:nvGrpSpPr>
          <p:cNvPr id="186" name="组合 185">
            <a:extLst>
              <a:ext uri="{FF2B5EF4-FFF2-40B4-BE49-F238E27FC236}">
                <a16:creationId xmlns:a16="http://schemas.microsoft.com/office/drawing/2014/main" id="{CCC72508-0DB5-40EC-89F9-207ACC29431C}"/>
              </a:ext>
            </a:extLst>
          </p:cNvPr>
          <p:cNvGrpSpPr/>
          <p:nvPr/>
        </p:nvGrpSpPr>
        <p:grpSpPr>
          <a:xfrm>
            <a:off x="8506825" y="3997875"/>
            <a:ext cx="338978" cy="338978"/>
            <a:chOff x="2798757" y="2999947"/>
            <a:chExt cx="211861" cy="211861"/>
          </a:xfrm>
        </p:grpSpPr>
        <p:sp>
          <p:nvSpPr>
            <p:cNvPr id="188" name="椭圆 187">
              <a:extLst>
                <a:ext uri="{FF2B5EF4-FFF2-40B4-BE49-F238E27FC236}">
                  <a16:creationId xmlns:a16="http://schemas.microsoft.com/office/drawing/2014/main" id="{369C42C9-2460-4F7C-A649-2C52AADF6510}"/>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89" name="Freeform 154">
              <a:extLst>
                <a:ext uri="{FF2B5EF4-FFF2-40B4-BE49-F238E27FC236}">
                  <a16:creationId xmlns:a16="http://schemas.microsoft.com/office/drawing/2014/main" id="{D373ABAD-30EC-4141-979C-1FEC71E3213E}"/>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90" name="矩形 189">
            <a:extLst>
              <a:ext uri="{FF2B5EF4-FFF2-40B4-BE49-F238E27FC236}">
                <a16:creationId xmlns:a16="http://schemas.microsoft.com/office/drawing/2014/main" id="{DEE1B2D1-0F0A-47B5-8D8C-E9EEBA356F2D}"/>
              </a:ext>
            </a:extLst>
          </p:cNvPr>
          <p:cNvSpPr/>
          <p:nvPr/>
        </p:nvSpPr>
        <p:spPr>
          <a:xfrm flipH="1">
            <a:off x="8344410" y="4891057"/>
            <a:ext cx="3114999" cy="968436"/>
          </a:xfrm>
          <a:prstGeom prst="rect">
            <a:avLst/>
          </a:prstGeom>
          <a:effectLst/>
        </p:spPr>
        <p:txBody>
          <a:bodyPr wrap="square" lIns="146272" tIns="73135" rIns="146272" bIns="73135">
            <a:spAutoFit/>
          </a:bodyPr>
          <a:lstStyle/>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对应项目：用于导航及其他领域的鲁棒神经微分模型</a:t>
            </a: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详情：</a:t>
            </a:r>
            <a:r>
              <a:rPr lang="zh-CN" altLang="en-US" sz="1400" dirty="0">
                <a:hlinkClick r:id="rId8"/>
              </a:rPr>
              <a:t>更多信息</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1" name="矩形 190">
            <a:extLst>
              <a:ext uri="{FF2B5EF4-FFF2-40B4-BE49-F238E27FC236}">
                <a16:creationId xmlns:a16="http://schemas.microsoft.com/office/drawing/2014/main" id="{DD5C7010-95B3-419E-B39F-6B97499664AD}"/>
              </a:ext>
            </a:extLst>
          </p:cNvPr>
          <p:cNvSpPr/>
          <p:nvPr/>
        </p:nvSpPr>
        <p:spPr>
          <a:xfrm>
            <a:off x="8402905" y="4510924"/>
            <a:ext cx="2015348" cy="443164"/>
          </a:xfrm>
          <a:prstGeom prst="rect">
            <a:avLst/>
          </a:prstGeom>
        </p:spPr>
        <p:txBody>
          <a:bodyPr wrap="square" lIns="146272" tIns="73135" rIns="146272" bIns="73135">
            <a:spAutoFit/>
          </a:bodyPr>
          <a:lstStyle/>
          <a:p>
            <a:pPr fontAlgn="base"/>
            <a:r>
              <a:rPr lang="zh-CN" altLang="en-US" sz="1920" b="1" dirty="0">
                <a:latin typeface="微软雅黑" panose="020B0503020204020204" pitchFamily="34" charset="-122"/>
                <a:ea typeface="微软雅黑" panose="020B0503020204020204" pitchFamily="34" charset="-122"/>
              </a:rPr>
              <a:t>磁导航挑战</a:t>
            </a:r>
          </a:p>
        </p:txBody>
      </p:sp>
      <p:pic>
        <p:nvPicPr>
          <p:cNvPr id="175" name="图片 1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Tree>
    <p:extLst>
      <p:ext uri="{BB962C8B-B14F-4D97-AF65-F5344CB8AC3E}">
        <p14:creationId xmlns:p14="http://schemas.microsoft.com/office/powerpoint/2010/main" val="4030353851"/>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300" fill="hold"/>
                                        <p:tgtEl>
                                          <p:spTgt spid="23"/>
                                        </p:tgtEl>
                                        <p:attrNameLst>
                                          <p:attrName>ppt_x</p:attrName>
                                        </p:attrNameLst>
                                      </p:cBhvr>
                                      <p:tavLst>
                                        <p:tav tm="0">
                                          <p:val>
                                            <p:strVal val="#ppt_x"/>
                                          </p:val>
                                        </p:tav>
                                        <p:tav tm="100000">
                                          <p:val>
                                            <p:strVal val="#ppt_x"/>
                                          </p:val>
                                        </p:tav>
                                      </p:tavLst>
                                    </p:anim>
                                    <p:anim calcmode="lin" valueType="num">
                                      <p:cBhvr additive="base">
                                        <p:cTn id="17" dur="300" fill="hold"/>
                                        <p:tgtEl>
                                          <p:spTgt spid="23"/>
                                        </p:tgtEl>
                                        <p:attrNameLst>
                                          <p:attrName>ppt_y</p:attrName>
                                        </p:attrNameLst>
                                      </p:cBhvr>
                                      <p:tavLst>
                                        <p:tav tm="0">
                                          <p:val>
                                            <p:strVal val="0-#ppt_h/2"/>
                                          </p:val>
                                        </p:tav>
                                        <p:tav tm="100000">
                                          <p:val>
                                            <p:strVal val="#ppt_y"/>
                                          </p:val>
                                        </p:tav>
                                      </p:tavLst>
                                    </p:anim>
                                  </p:childTnLst>
                                </p:cTn>
                              </p:par>
                              <p:par>
                                <p:cTn id="18" presetID="6" presetClass="entr" presetSubtype="32"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circle(out)">
                                      <p:cBhvr>
                                        <p:cTn id="20" dur="300"/>
                                        <p:tgtEl>
                                          <p:spTgt spid="22"/>
                                        </p:tgtEl>
                                      </p:cBhvr>
                                    </p:animEffect>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26" presetClass="emph" presetSubtype="0" fill="hold" nodeType="withEffect">
                                  <p:stCondLst>
                                    <p:cond delay="0"/>
                                  </p:stCondLst>
                                  <p:childTnLst>
                                    <p:animEffect transition="out" filter="fade">
                                      <p:cBhvr>
                                        <p:cTn id="26" dur="400" tmFilter="0, 0; .2, .5; .8, .5; 1, 0"/>
                                        <p:tgtEl>
                                          <p:spTgt spid="50"/>
                                        </p:tgtEl>
                                      </p:cBhvr>
                                    </p:animEffect>
                                    <p:animScale>
                                      <p:cBhvr>
                                        <p:cTn id="27" dur="200" autoRev="1" fill="hold"/>
                                        <p:tgtEl>
                                          <p:spTgt spid="50"/>
                                        </p:tgtEl>
                                      </p:cBhvr>
                                      <p:by x="105000" y="105000"/>
                                    </p:animScale>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174"/>
                                        </p:tgtEl>
                                        <p:attrNameLst>
                                          <p:attrName>style.visibility</p:attrName>
                                        </p:attrNameLst>
                                      </p:cBhvr>
                                      <p:to>
                                        <p:strVal val="visible"/>
                                      </p:to>
                                    </p:set>
                                    <p:animEffect transition="in" filter="fade">
                                      <p:cBhvr>
                                        <p:cTn id="31" dur="350"/>
                                        <p:tgtEl>
                                          <p:spTgt spid="174"/>
                                        </p:tgtEl>
                                      </p:cBhvr>
                                    </p:animEffect>
                                  </p:childTnLst>
                                </p:cTn>
                              </p:par>
                              <p:par>
                                <p:cTn id="32" presetID="26" presetClass="emph" presetSubtype="0" fill="hold" nodeType="withEffect">
                                  <p:stCondLst>
                                    <p:cond delay="0"/>
                                  </p:stCondLst>
                                  <p:childTnLst>
                                    <p:animEffect transition="out" filter="fade">
                                      <p:cBhvr>
                                        <p:cTn id="33" dur="400" tmFilter="0, 0; .2, .5; .8, .5; 1, 0"/>
                                        <p:tgtEl>
                                          <p:spTgt spid="174"/>
                                        </p:tgtEl>
                                      </p:cBhvr>
                                    </p:animEffect>
                                    <p:animScale>
                                      <p:cBhvr>
                                        <p:cTn id="34" dur="200" autoRev="1" fill="hold"/>
                                        <p:tgtEl>
                                          <p:spTgt spid="174"/>
                                        </p:tgtEl>
                                      </p:cBhvr>
                                      <p:by x="105000" y="105000"/>
                                    </p:animScale>
                                  </p:childTnLst>
                                </p:cTn>
                              </p:par>
                            </p:childTnLst>
                          </p:cTn>
                        </p:par>
                        <p:par>
                          <p:cTn id="35" fill="hold">
                            <p:stCondLst>
                              <p:cond delay="2200"/>
                            </p:stCondLst>
                            <p:childTnLst>
                              <p:par>
                                <p:cTn id="36" presetID="10" presetClass="entr" presetSubtype="0" fill="hold" grpId="0" nodeType="afterEffect">
                                  <p:stCondLst>
                                    <p:cond delay="0"/>
                                  </p:stCondLst>
                                  <p:childTnLst>
                                    <p:set>
                                      <p:cBhvr>
                                        <p:cTn id="37" dur="1" fill="hold">
                                          <p:stCondLst>
                                            <p:cond delay="0"/>
                                          </p:stCondLst>
                                        </p:cTn>
                                        <p:tgtEl>
                                          <p:spTgt spid="179"/>
                                        </p:tgtEl>
                                        <p:attrNameLst>
                                          <p:attrName>style.visibility</p:attrName>
                                        </p:attrNameLst>
                                      </p:cBhvr>
                                      <p:to>
                                        <p:strVal val="visible"/>
                                      </p:to>
                                    </p:set>
                                    <p:animEffect transition="in" filter="fade">
                                      <p:cBhvr>
                                        <p:cTn id="38" dur="350"/>
                                        <p:tgtEl>
                                          <p:spTgt spid="179"/>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179"/>
                                        </p:tgtEl>
                                      </p:cBhvr>
                                    </p:animEffect>
                                    <p:animScale>
                                      <p:cBhvr>
                                        <p:cTn id="41" dur="200" autoRev="1" fill="hold"/>
                                        <p:tgtEl>
                                          <p:spTgt spid="179"/>
                                        </p:tgtEl>
                                      </p:cBhvr>
                                      <p:by x="105000" y="105000"/>
                                    </p:animScale>
                                  </p:childTnLst>
                                </p:cTn>
                              </p:par>
                            </p:childTnLst>
                          </p:cTn>
                        </p:par>
                        <p:par>
                          <p:cTn id="42" fill="hold">
                            <p:stCondLst>
                              <p:cond delay="2600"/>
                            </p:stCondLst>
                            <p:childTnLst>
                              <p:par>
                                <p:cTn id="43" presetID="10" presetClass="entr" presetSubtype="0" fill="hold" grpId="0" nodeType="afterEffect">
                                  <p:stCondLst>
                                    <p:cond delay="0"/>
                                  </p:stCondLst>
                                  <p:childTnLst>
                                    <p:set>
                                      <p:cBhvr>
                                        <p:cTn id="44" dur="1" fill="hold">
                                          <p:stCondLst>
                                            <p:cond delay="0"/>
                                          </p:stCondLst>
                                        </p:cTn>
                                        <p:tgtEl>
                                          <p:spTgt spid="178"/>
                                        </p:tgtEl>
                                        <p:attrNameLst>
                                          <p:attrName>style.visibility</p:attrName>
                                        </p:attrNameLst>
                                      </p:cBhvr>
                                      <p:to>
                                        <p:strVal val="visible"/>
                                      </p:to>
                                    </p:set>
                                    <p:animEffect transition="in" filter="fade">
                                      <p:cBhvr>
                                        <p:cTn id="45" dur="500"/>
                                        <p:tgtEl>
                                          <p:spTgt spid="178"/>
                                        </p:tgtEl>
                                      </p:cBhvr>
                                    </p:animEffect>
                                  </p:childTnLst>
                                </p:cTn>
                              </p:par>
                            </p:childTnLst>
                          </p:cTn>
                        </p:par>
                        <p:par>
                          <p:cTn id="46" fill="hold">
                            <p:stCondLst>
                              <p:cond delay="3100"/>
                            </p:stCondLst>
                            <p:childTnLst>
                              <p:par>
                                <p:cTn id="47" presetID="10" presetClass="entr" presetSubtype="0" fill="hold"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fade">
                                      <p:cBhvr>
                                        <p:cTn id="49" dur="350"/>
                                        <p:tgtEl>
                                          <p:spTgt spid="168"/>
                                        </p:tgtEl>
                                      </p:cBhvr>
                                    </p:animEffect>
                                  </p:childTnLst>
                                </p:cTn>
                              </p:par>
                              <p:par>
                                <p:cTn id="50" presetID="26" presetClass="emph" presetSubtype="0" fill="hold" nodeType="withEffect">
                                  <p:stCondLst>
                                    <p:cond delay="0"/>
                                  </p:stCondLst>
                                  <p:childTnLst>
                                    <p:animEffect transition="out" filter="fade">
                                      <p:cBhvr>
                                        <p:cTn id="51" dur="400" tmFilter="0, 0; .2, .5; .8, .5; 1, 0"/>
                                        <p:tgtEl>
                                          <p:spTgt spid="168"/>
                                        </p:tgtEl>
                                      </p:cBhvr>
                                    </p:animEffect>
                                    <p:animScale>
                                      <p:cBhvr>
                                        <p:cTn id="52" dur="200" autoRev="1" fill="hold"/>
                                        <p:tgtEl>
                                          <p:spTgt spid="168"/>
                                        </p:tgtEl>
                                      </p:cBhvr>
                                      <p:by x="105000" y="105000"/>
                                    </p:animScale>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fade">
                                      <p:cBhvr>
                                        <p:cTn id="56" dur="350"/>
                                        <p:tgtEl>
                                          <p:spTgt spid="173"/>
                                        </p:tgtEl>
                                      </p:cBhvr>
                                    </p:animEffect>
                                  </p:childTnLst>
                                </p:cTn>
                              </p:par>
                              <p:par>
                                <p:cTn id="57" presetID="26" presetClass="emph" presetSubtype="0" fill="hold" grpId="1" nodeType="withEffect">
                                  <p:stCondLst>
                                    <p:cond delay="0"/>
                                  </p:stCondLst>
                                  <p:childTnLst>
                                    <p:animEffect transition="out" filter="fade">
                                      <p:cBhvr>
                                        <p:cTn id="58" dur="400" tmFilter="0, 0; .2, .5; .8, .5; 1, 0"/>
                                        <p:tgtEl>
                                          <p:spTgt spid="173"/>
                                        </p:tgtEl>
                                      </p:cBhvr>
                                    </p:animEffect>
                                    <p:animScale>
                                      <p:cBhvr>
                                        <p:cTn id="59" dur="200" autoRev="1" fill="hold"/>
                                        <p:tgtEl>
                                          <p:spTgt spid="173"/>
                                        </p:tgtEl>
                                      </p:cBhvr>
                                      <p:by x="105000" y="105000"/>
                                    </p:animScale>
                                  </p:childTnLst>
                                </p:cTn>
                              </p:par>
                            </p:childTnLst>
                          </p:cTn>
                        </p:par>
                        <p:par>
                          <p:cTn id="60" fill="hold">
                            <p:stCondLst>
                              <p:cond delay="3900"/>
                            </p:stCondLst>
                            <p:childTnLst>
                              <p:par>
                                <p:cTn id="61" presetID="10" presetClass="entr" presetSubtype="0" fill="hold" grpId="0" nodeType="afterEffect">
                                  <p:stCondLst>
                                    <p:cond delay="0"/>
                                  </p:stCondLst>
                                  <p:childTnLst>
                                    <p:set>
                                      <p:cBhvr>
                                        <p:cTn id="62" dur="1" fill="hold">
                                          <p:stCondLst>
                                            <p:cond delay="0"/>
                                          </p:stCondLst>
                                        </p:cTn>
                                        <p:tgtEl>
                                          <p:spTgt spid="172"/>
                                        </p:tgtEl>
                                        <p:attrNameLst>
                                          <p:attrName>style.visibility</p:attrName>
                                        </p:attrNameLst>
                                      </p:cBhvr>
                                      <p:to>
                                        <p:strVal val="visible"/>
                                      </p:to>
                                    </p:set>
                                    <p:animEffect transition="in" filter="fade">
                                      <p:cBhvr>
                                        <p:cTn id="63" dur="500"/>
                                        <p:tgtEl>
                                          <p:spTgt spid="172"/>
                                        </p:tgtEl>
                                      </p:cBhvr>
                                    </p:animEffect>
                                  </p:childTnLst>
                                </p:cTn>
                              </p:par>
                            </p:childTnLst>
                          </p:cTn>
                        </p:par>
                        <p:par>
                          <p:cTn id="64" fill="hold">
                            <p:stCondLst>
                              <p:cond delay="4400"/>
                            </p:stCondLst>
                            <p:childTnLst>
                              <p:par>
                                <p:cTn id="65" presetID="10" presetClass="entr" presetSubtype="0" fill="hold" nodeType="afterEffect">
                                  <p:stCondLst>
                                    <p:cond delay="0"/>
                                  </p:stCondLst>
                                  <p:childTnLst>
                                    <p:set>
                                      <p:cBhvr>
                                        <p:cTn id="66" dur="1" fill="hold">
                                          <p:stCondLst>
                                            <p:cond delay="0"/>
                                          </p:stCondLst>
                                        </p:cTn>
                                        <p:tgtEl>
                                          <p:spTgt spid="180"/>
                                        </p:tgtEl>
                                        <p:attrNameLst>
                                          <p:attrName>style.visibility</p:attrName>
                                        </p:attrNameLst>
                                      </p:cBhvr>
                                      <p:to>
                                        <p:strVal val="visible"/>
                                      </p:to>
                                    </p:set>
                                    <p:animEffect transition="in" filter="fade">
                                      <p:cBhvr>
                                        <p:cTn id="67" dur="350"/>
                                        <p:tgtEl>
                                          <p:spTgt spid="180"/>
                                        </p:tgtEl>
                                      </p:cBhvr>
                                    </p:animEffect>
                                  </p:childTnLst>
                                </p:cTn>
                              </p:par>
                              <p:par>
                                <p:cTn id="68" presetID="26" presetClass="emph" presetSubtype="0" fill="hold" nodeType="withEffect">
                                  <p:stCondLst>
                                    <p:cond delay="0"/>
                                  </p:stCondLst>
                                  <p:childTnLst>
                                    <p:animEffect transition="out" filter="fade">
                                      <p:cBhvr>
                                        <p:cTn id="69" dur="400" tmFilter="0, 0; .2, .5; .8, .5; 1, 0"/>
                                        <p:tgtEl>
                                          <p:spTgt spid="180"/>
                                        </p:tgtEl>
                                      </p:cBhvr>
                                    </p:animEffect>
                                    <p:animScale>
                                      <p:cBhvr>
                                        <p:cTn id="70" dur="200" autoRev="1" fill="hold"/>
                                        <p:tgtEl>
                                          <p:spTgt spid="180"/>
                                        </p:tgtEl>
                                      </p:cBhvr>
                                      <p:by x="105000" y="105000"/>
                                    </p:animScale>
                                  </p:childTnLst>
                                </p:cTn>
                              </p:par>
                            </p:childTnLst>
                          </p:cTn>
                        </p:par>
                        <p:par>
                          <p:cTn id="71" fill="hold">
                            <p:stCondLst>
                              <p:cond delay="4800"/>
                            </p:stCondLst>
                            <p:childTnLst>
                              <p:par>
                                <p:cTn id="72" presetID="10" presetClass="entr" presetSubtype="0" fill="hold" grpId="0" nodeType="afterEffect">
                                  <p:stCondLst>
                                    <p:cond delay="0"/>
                                  </p:stCondLst>
                                  <p:childTnLst>
                                    <p:set>
                                      <p:cBhvr>
                                        <p:cTn id="73" dur="1" fill="hold">
                                          <p:stCondLst>
                                            <p:cond delay="0"/>
                                          </p:stCondLst>
                                        </p:cTn>
                                        <p:tgtEl>
                                          <p:spTgt spid="185"/>
                                        </p:tgtEl>
                                        <p:attrNameLst>
                                          <p:attrName>style.visibility</p:attrName>
                                        </p:attrNameLst>
                                      </p:cBhvr>
                                      <p:to>
                                        <p:strVal val="visible"/>
                                      </p:to>
                                    </p:set>
                                    <p:animEffect transition="in" filter="fade">
                                      <p:cBhvr>
                                        <p:cTn id="74" dur="350"/>
                                        <p:tgtEl>
                                          <p:spTgt spid="185"/>
                                        </p:tgtEl>
                                      </p:cBhvr>
                                    </p:animEffect>
                                  </p:childTnLst>
                                </p:cTn>
                              </p:par>
                              <p:par>
                                <p:cTn id="75" presetID="26" presetClass="emph" presetSubtype="0" fill="hold" grpId="1" nodeType="withEffect">
                                  <p:stCondLst>
                                    <p:cond delay="0"/>
                                  </p:stCondLst>
                                  <p:childTnLst>
                                    <p:animEffect transition="out" filter="fade">
                                      <p:cBhvr>
                                        <p:cTn id="76" dur="400" tmFilter="0, 0; .2, .5; .8, .5; 1, 0"/>
                                        <p:tgtEl>
                                          <p:spTgt spid="185"/>
                                        </p:tgtEl>
                                      </p:cBhvr>
                                    </p:animEffect>
                                    <p:animScale>
                                      <p:cBhvr>
                                        <p:cTn id="77" dur="200" autoRev="1" fill="hold"/>
                                        <p:tgtEl>
                                          <p:spTgt spid="185"/>
                                        </p:tgtEl>
                                      </p:cBhvr>
                                      <p:by x="105000" y="105000"/>
                                    </p:animScale>
                                  </p:childTnLst>
                                </p:cTn>
                              </p:par>
                            </p:childTnLst>
                          </p:cTn>
                        </p:par>
                        <p:par>
                          <p:cTn id="78" fill="hold">
                            <p:stCondLst>
                              <p:cond delay="5200"/>
                            </p:stCondLst>
                            <p:childTnLst>
                              <p:par>
                                <p:cTn id="79" presetID="10" presetClass="entr" presetSubtype="0" fill="hold" grpId="0"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fade">
                                      <p:cBhvr>
                                        <p:cTn id="81" dur="500"/>
                                        <p:tgtEl>
                                          <p:spTgt spid="184"/>
                                        </p:tgtEl>
                                      </p:cBhvr>
                                    </p:animEffect>
                                  </p:childTnLst>
                                </p:cTn>
                              </p:par>
                            </p:childTnLst>
                          </p:cTn>
                        </p:par>
                        <p:par>
                          <p:cTn id="82" fill="hold">
                            <p:stCondLst>
                              <p:cond delay="5700"/>
                            </p:stCondLst>
                            <p:childTnLst>
                              <p:par>
                                <p:cTn id="83" presetID="10" presetClass="entr" presetSubtype="0" fill="hold" nodeType="afterEffect">
                                  <p:stCondLst>
                                    <p:cond delay="0"/>
                                  </p:stCondLst>
                                  <p:childTnLst>
                                    <p:set>
                                      <p:cBhvr>
                                        <p:cTn id="84" dur="1" fill="hold">
                                          <p:stCondLst>
                                            <p:cond delay="0"/>
                                          </p:stCondLst>
                                        </p:cTn>
                                        <p:tgtEl>
                                          <p:spTgt spid="186"/>
                                        </p:tgtEl>
                                        <p:attrNameLst>
                                          <p:attrName>style.visibility</p:attrName>
                                        </p:attrNameLst>
                                      </p:cBhvr>
                                      <p:to>
                                        <p:strVal val="visible"/>
                                      </p:to>
                                    </p:set>
                                    <p:animEffect transition="in" filter="fade">
                                      <p:cBhvr>
                                        <p:cTn id="85" dur="350"/>
                                        <p:tgtEl>
                                          <p:spTgt spid="186"/>
                                        </p:tgtEl>
                                      </p:cBhvr>
                                    </p:animEffect>
                                  </p:childTnLst>
                                </p:cTn>
                              </p:par>
                              <p:par>
                                <p:cTn id="86" presetID="26" presetClass="emph" presetSubtype="0" fill="hold" nodeType="withEffect">
                                  <p:stCondLst>
                                    <p:cond delay="0"/>
                                  </p:stCondLst>
                                  <p:childTnLst>
                                    <p:animEffect transition="out" filter="fade">
                                      <p:cBhvr>
                                        <p:cTn id="87" dur="400" tmFilter="0, 0; .2, .5; .8, .5; 1, 0"/>
                                        <p:tgtEl>
                                          <p:spTgt spid="186"/>
                                        </p:tgtEl>
                                      </p:cBhvr>
                                    </p:animEffect>
                                    <p:animScale>
                                      <p:cBhvr>
                                        <p:cTn id="88" dur="200" autoRev="1" fill="hold"/>
                                        <p:tgtEl>
                                          <p:spTgt spid="186"/>
                                        </p:tgtEl>
                                      </p:cBhvr>
                                      <p:by x="105000" y="105000"/>
                                    </p:animScale>
                                  </p:childTnLst>
                                </p:cTn>
                              </p:par>
                            </p:childTnLst>
                          </p:cTn>
                        </p:par>
                        <p:par>
                          <p:cTn id="89" fill="hold">
                            <p:stCondLst>
                              <p:cond delay="6100"/>
                            </p:stCondLst>
                            <p:childTnLst>
                              <p:par>
                                <p:cTn id="90" presetID="10" presetClass="entr" presetSubtype="0" fill="hold" grpId="0" nodeType="afterEffect">
                                  <p:stCondLst>
                                    <p:cond delay="0"/>
                                  </p:stCondLst>
                                  <p:childTnLst>
                                    <p:set>
                                      <p:cBhvr>
                                        <p:cTn id="91" dur="1" fill="hold">
                                          <p:stCondLst>
                                            <p:cond delay="0"/>
                                          </p:stCondLst>
                                        </p:cTn>
                                        <p:tgtEl>
                                          <p:spTgt spid="191"/>
                                        </p:tgtEl>
                                        <p:attrNameLst>
                                          <p:attrName>style.visibility</p:attrName>
                                        </p:attrNameLst>
                                      </p:cBhvr>
                                      <p:to>
                                        <p:strVal val="visible"/>
                                      </p:to>
                                    </p:set>
                                    <p:animEffect transition="in" filter="fade">
                                      <p:cBhvr>
                                        <p:cTn id="92" dur="350"/>
                                        <p:tgtEl>
                                          <p:spTgt spid="191"/>
                                        </p:tgtEl>
                                      </p:cBhvr>
                                    </p:animEffect>
                                  </p:childTnLst>
                                </p:cTn>
                              </p:par>
                              <p:par>
                                <p:cTn id="93" presetID="26" presetClass="emph" presetSubtype="0" fill="hold" grpId="1" nodeType="withEffect">
                                  <p:stCondLst>
                                    <p:cond delay="0"/>
                                  </p:stCondLst>
                                  <p:childTnLst>
                                    <p:animEffect transition="out" filter="fade">
                                      <p:cBhvr>
                                        <p:cTn id="94" dur="400" tmFilter="0, 0; .2, .5; .8, .5; 1, 0"/>
                                        <p:tgtEl>
                                          <p:spTgt spid="191"/>
                                        </p:tgtEl>
                                      </p:cBhvr>
                                    </p:animEffect>
                                    <p:animScale>
                                      <p:cBhvr>
                                        <p:cTn id="95" dur="200" autoRev="1" fill="hold"/>
                                        <p:tgtEl>
                                          <p:spTgt spid="191"/>
                                        </p:tgtEl>
                                      </p:cBhvr>
                                      <p:by x="105000" y="105000"/>
                                    </p:animScale>
                                  </p:childTnLst>
                                </p:cTn>
                              </p:par>
                            </p:childTnLst>
                          </p:cTn>
                        </p:par>
                        <p:par>
                          <p:cTn id="96" fill="hold">
                            <p:stCondLst>
                              <p:cond delay="6500"/>
                            </p:stCondLst>
                            <p:childTnLst>
                              <p:par>
                                <p:cTn id="97" presetID="10" presetClass="entr" presetSubtype="0" fill="hold" grpId="0" nodeType="afterEffect">
                                  <p:stCondLst>
                                    <p:cond delay="0"/>
                                  </p:stCondLst>
                                  <p:childTnLst>
                                    <p:set>
                                      <p:cBhvr>
                                        <p:cTn id="98" dur="1" fill="hold">
                                          <p:stCondLst>
                                            <p:cond delay="0"/>
                                          </p:stCondLst>
                                        </p:cTn>
                                        <p:tgtEl>
                                          <p:spTgt spid="190"/>
                                        </p:tgtEl>
                                        <p:attrNameLst>
                                          <p:attrName>style.visibility</p:attrName>
                                        </p:attrNameLst>
                                      </p:cBhvr>
                                      <p:to>
                                        <p:strVal val="visible"/>
                                      </p:to>
                                    </p:set>
                                    <p:animEffect transition="in" filter="fade">
                                      <p:cBhvr>
                                        <p:cTn id="99"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172" grpId="0"/>
      <p:bldP spid="173" grpId="0"/>
      <p:bldP spid="173" grpId="1"/>
      <p:bldP spid="178" grpId="0"/>
      <p:bldP spid="179" grpId="0"/>
      <p:bldP spid="179" grpId="1"/>
      <p:bldP spid="184" grpId="0"/>
      <p:bldP spid="185" grpId="0"/>
      <p:bldP spid="185" grpId="1"/>
      <p:bldP spid="190" grpId="0"/>
      <p:bldP spid="191" grpId="0"/>
      <p:bldP spid="19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0">
            <a:extLst>
              <a:ext uri="{FF2B5EF4-FFF2-40B4-BE49-F238E27FC236}">
                <a16:creationId xmlns:a16="http://schemas.microsoft.com/office/drawing/2014/main" id="{9DF45B23-B763-42E4-8E9E-593573844FD6}"/>
              </a:ext>
            </a:extLst>
          </p:cNvPr>
          <p:cNvSpPr>
            <a:spLocks noChangeArrowheads="1"/>
          </p:cNvSpPr>
          <p:nvPr/>
        </p:nvSpPr>
        <p:spPr bwMode="auto">
          <a:xfrm>
            <a:off x="934587" y="322124"/>
            <a:ext cx="4065203"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457189">
              <a:spcBef>
                <a:spcPct val="0"/>
              </a:spcBef>
              <a:buNone/>
            </a:pPr>
            <a:r>
              <a:rPr lang="zh-CN" altLang="en-US" sz="2400" dirty="0">
                <a:solidFill>
                  <a:srgbClr val="325B7F"/>
                </a:solidFill>
                <a:latin typeface="迷你简菱心" panose="02010609000101010101" pitchFamily="49" charset="-122"/>
                <a:ea typeface="迷你简菱心" panose="02010609000101010101" pitchFamily="49" charset="-122"/>
                <a:sym typeface="微软雅黑" panose="020B0503020204020204" pitchFamily="34" charset="-122"/>
              </a:rPr>
              <a:t>挑战列表</a:t>
            </a:r>
          </a:p>
        </p:txBody>
      </p:sp>
      <p:grpSp>
        <p:nvGrpSpPr>
          <p:cNvPr id="9" name="组合 8">
            <a:extLst>
              <a:ext uri="{FF2B5EF4-FFF2-40B4-BE49-F238E27FC236}">
                <a16:creationId xmlns:a16="http://schemas.microsoft.com/office/drawing/2014/main" id="{706B1516-F77E-4D15-8886-4EAE6E96C81E}"/>
              </a:ext>
            </a:extLst>
          </p:cNvPr>
          <p:cNvGrpSpPr/>
          <p:nvPr/>
        </p:nvGrpSpPr>
        <p:grpSpPr>
          <a:xfrm>
            <a:off x="451502" y="346319"/>
            <a:ext cx="467216" cy="468245"/>
            <a:chOff x="3437020" y="2074814"/>
            <a:chExt cx="863676" cy="865577"/>
          </a:xfrm>
        </p:grpSpPr>
        <p:sp>
          <p:nvSpPr>
            <p:cNvPr id="10" name="椭圆 19">
              <a:extLst>
                <a:ext uri="{FF2B5EF4-FFF2-40B4-BE49-F238E27FC236}">
                  <a16:creationId xmlns:a16="http://schemas.microsoft.com/office/drawing/2014/main" id="{744EA4C9-5A59-4E2F-8F96-985B3159F1FE}"/>
                </a:ext>
              </a:extLst>
            </p:cNvPr>
            <p:cNvSpPr>
              <a:spLocks noChangeArrowheads="1"/>
            </p:cNvSpPr>
            <p:nvPr/>
          </p:nvSpPr>
          <p:spPr bwMode="auto">
            <a:xfrm>
              <a:off x="3437020" y="2074814"/>
              <a:ext cx="863676" cy="865577"/>
            </a:xfrm>
            <a:prstGeom prst="ellipse">
              <a:avLst/>
            </a:prstGeom>
            <a:solidFill>
              <a:srgbClr val="255580"/>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457189">
                <a:spcBef>
                  <a:spcPct val="0"/>
                </a:spcBef>
                <a:buNone/>
              </a:pPr>
              <a:endParaRPr lang="zh-CN" altLang="zh-CN" sz="2400">
                <a:solidFill>
                  <a:srgbClr val="FFFFFF"/>
                </a:solidFill>
                <a:sym typeface="微软雅黑" panose="020B0503020204020204" pitchFamily="34" charset="-122"/>
              </a:endParaRPr>
            </a:p>
          </p:txBody>
        </p:sp>
        <p:pic>
          <p:nvPicPr>
            <p:cNvPr id="11" name="图片 10">
              <a:extLst>
                <a:ext uri="{FF2B5EF4-FFF2-40B4-BE49-F238E27FC236}">
                  <a16:creationId xmlns:a16="http://schemas.microsoft.com/office/drawing/2014/main" id="{EF8EA5AB-3F78-4A62-92F8-09DE945CA681}"/>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2" name="椭圆 21">
            <a:extLst>
              <a:ext uri="{FF2B5EF4-FFF2-40B4-BE49-F238E27FC236}">
                <a16:creationId xmlns:a16="http://schemas.microsoft.com/office/drawing/2014/main" id="{FFD13F01-B0AD-46EC-9659-50FBEADEE3D8}"/>
              </a:ext>
            </a:extLst>
          </p:cNvPr>
          <p:cNvSpPr/>
          <p:nvPr/>
        </p:nvSpPr>
        <p:spPr>
          <a:xfrm>
            <a:off x="4652165" y="5762085"/>
            <a:ext cx="2809892" cy="425092"/>
          </a:xfrm>
          <a:prstGeom prst="ellipse">
            <a:avLst/>
          </a:prstGeom>
          <a:gradFill flip="none" rotWithShape="1">
            <a:gsLst>
              <a:gs pos="0">
                <a:sysClr val="windowText" lastClr="000000">
                  <a:alpha val="62000"/>
                </a:sysClr>
              </a:gs>
              <a:gs pos="100000">
                <a:srgbClr val="FFFFFF">
                  <a:alpha val="0"/>
                </a:srgbClr>
              </a:gs>
            </a:gsLst>
            <a:path path="shape">
              <a:fillToRect l="50000" t="50000" r="50000" b="50000"/>
            </a:path>
            <a:tileRect/>
          </a:gradFill>
          <a:ln w="25400" cap="flat" cmpd="sng" algn="ctr">
            <a:noFill/>
            <a:prstDash val="solid"/>
          </a:ln>
          <a:effectLst/>
        </p:spPr>
        <p:txBody>
          <a:bodyPr lIns="146272" tIns="73135" rIns="146272" bIns="73135"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grpSp>
        <p:nvGrpSpPr>
          <p:cNvPr id="23" name="组合 22">
            <a:extLst>
              <a:ext uri="{FF2B5EF4-FFF2-40B4-BE49-F238E27FC236}">
                <a16:creationId xmlns:a16="http://schemas.microsoft.com/office/drawing/2014/main" id="{ADBE60EE-30B7-4631-88D9-A9E4BB7FDE46}"/>
              </a:ext>
            </a:extLst>
          </p:cNvPr>
          <p:cNvGrpSpPr/>
          <p:nvPr/>
        </p:nvGrpSpPr>
        <p:grpSpPr>
          <a:xfrm>
            <a:off x="4754993" y="1642948"/>
            <a:ext cx="2586211" cy="4335678"/>
            <a:chOff x="3546995" y="2016281"/>
            <a:chExt cx="1616382" cy="2709799"/>
          </a:xfrm>
        </p:grpSpPr>
        <p:sp>
          <p:nvSpPr>
            <p:cNvPr id="24" name="Freeform 33">
              <a:extLst>
                <a:ext uri="{FF2B5EF4-FFF2-40B4-BE49-F238E27FC236}">
                  <a16:creationId xmlns:a16="http://schemas.microsoft.com/office/drawing/2014/main" id="{AF841D7D-0A09-490D-90BF-6EF0408A2A06}"/>
                </a:ext>
              </a:extLst>
            </p:cNvPr>
            <p:cNvSpPr/>
            <p:nvPr/>
          </p:nvSpPr>
          <p:spPr bwMode="auto">
            <a:xfrm>
              <a:off x="3546995" y="2016281"/>
              <a:ext cx="1616382" cy="2028724"/>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ysClr val="window" lastClr="FFFFFF">
                <a:lumMod val="85000"/>
              </a:sysClr>
            </a:solidFill>
            <a:ln>
              <a:noFill/>
            </a:ln>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25" name="Freeform 33">
              <a:extLst>
                <a:ext uri="{FF2B5EF4-FFF2-40B4-BE49-F238E27FC236}">
                  <a16:creationId xmlns:a16="http://schemas.microsoft.com/office/drawing/2014/main" id="{C70A72DF-A10F-4D57-9A86-4AB6A6C4FD1A}"/>
                </a:ext>
              </a:extLst>
            </p:cNvPr>
            <p:cNvSpPr/>
            <p:nvPr/>
          </p:nvSpPr>
          <p:spPr bwMode="auto">
            <a:xfrm>
              <a:off x="3587885" y="2067602"/>
              <a:ext cx="1534601" cy="1926082"/>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ysClr val="window" lastClr="FFFFFF">
                <a:lumMod val="95000"/>
              </a:sysClr>
            </a:solidFill>
            <a:ln>
              <a:noFill/>
            </a:ln>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nvGrpSpPr>
            <p:cNvPr id="26" name="组合 25">
              <a:extLst>
                <a:ext uri="{FF2B5EF4-FFF2-40B4-BE49-F238E27FC236}">
                  <a16:creationId xmlns:a16="http://schemas.microsoft.com/office/drawing/2014/main" id="{71A7B467-F1B5-40DE-8637-D20C1C8A0C8E}"/>
                </a:ext>
              </a:extLst>
            </p:cNvPr>
            <p:cNvGrpSpPr/>
            <p:nvPr/>
          </p:nvGrpSpPr>
          <p:grpSpPr>
            <a:xfrm>
              <a:off x="3999883" y="4025097"/>
              <a:ext cx="716912" cy="700983"/>
              <a:chOff x="3759201" y="3508375"/>
              <a:chExt cx="828024" cy="809626"/>
            </a:xfrm>
          </p:grpSpPr>
          <p:sp>
            <p:nvSpPr>
              <p:cNvPr id="27" name="Freeform 6">
                <a:extLst>
                  <a:ext uri="{FF2B5EF4-FFF2-40B4-BE49-F238E27FC236}">
                    <a16:creationId xmlns:a16="http://schemas.microsoft.com/office/drawing/2014/main" id="{2BDFB721-B2D8-40E8-B1EB-86006DF56754}"/>
                  </a:ext>
                </a:extLst>
              </p:cNvPr>
              <p:cNvSpPr/>
              <p:nvPr/>
            </p:nvSpPr>
            <p:spPr bwMode="auto">
              <a:xfrm>
                <a:off x="3764900" y="3508375"/>
                <a:ext cx="822325" cy="757238"/>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325B7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28" name="Freeform 7">
                <a:extLst>
                  <a:ext uri="{FF2B5EF4-FFF2-40B4-BE49-F238E27FC236}">
                    <a16:creationId xmlns:a16="http://schemas.microsoft.com/office/drawing/2014/main" id="{EF6B0D37-E075-4FC2-A147-791ECB005BCF}"/>
                  </a:ext>
                </a:extLst>
              </p:cNvPr>
              <p:cNvSpPr/>
              <p:nvPr/>
            </p:nvSpPr>
            <p:spPr bwMode="auto">
              <a:xfrm>
                <a:off x="3996676" y="4268788"/>
                <a:ext cx="350838" cy="49213"/>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002060"/>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29" name="Freeform 8">
                <a:extLst>
                  <a:ext uri="{FF2B5EF4-FFF2-40B4-BE49-F238E27FC236}">
                    <a16:creationId xmlns:a16="http://schemas.microsoft.com/office/drawing/2014/main" id="{669EC3A0-9C5C-4F12-A285-6FE0E90EB125}"/>
                  </a:ext>
                </a:extLst>
              </p:cNvPr>
              <p:cNvSpPr/>
              <p:nvPr/>
            </p:nvSpPr>
            <p:spPr bwMode="auto">
              <a:xfrm>
                <a:off x="4173538" y="3527425"/>
                <a:ext cx="247650" cy="33338"/>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0" name="Freeform 9">
                <a:extLst>
                  <a:ext uri="{FF2B5EF4-FFF2-40B4-BE49-F238E27FC236}">
                    <a16:creationId xmlns:a16="http://schemas.microsoft.com/office/drawing/2014/main" id="{5E945BE1-0E6C-46AB-81DB-7EA51DE85261}"/>
                  </a:ext>
                </a:extLst>
              </p:cNvPr>
              <p:cNvSpPr/>
              <p:nvPr/>
            </p:nvSpPr>
            <p:spPr bwMode="auto">
              <a:xfrm>
                <a:off x="4173538" y="3571875"/>
                <a:ext cx="242888"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1" name="Freeform 10">
                <a:extLst>
                  <a:ext uri="{FF2B5EF4-FFF2-40B4-BE49-F238E27FC236}">
                    <a16:creationId xmlns:a16="http://schemas.microsoft.com/office/drawing/2014/main" id="{EFE42E3C-19E1-4F57-A910-CDA029F74C10}"/>
                  </a:ext>
                </a:extLst>
              </p:cNvPr>
              <p:cNvSpPr/>
              <p:nvPr/>
            </p:nvSpPr>
            <p:spPr bwMode="auto">
              <a:xfrm>
                <a:off x="4106863" y="3698875"/>
                <a:ext cx="303213" cy="34925"/>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2" name="Freeform 11">
                <a:extLst>
                  <a:ext uri="{FF2B5EF4-FFF2-40B4-BE49-F238E27FC236}">
                    <a16:creationId xmlns:a16="http://schemas.microsoft.com/office/drawing/2014/main" id="{54A00627-D702-406F-B228-BFB3CC79A422}"/>
                  </a:ext>
                </a:extLst>
              </p:cNvPr>
              <p:cNvSpPr/>
              <p:nvPr/>
            </p:nvSpPr>
            <p:spPr bwMode="auto">
              <a:xfrm>
                <a:off x="4140201" y="3756025"/>
                <a:ext cx="269875" cy="25400"/>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3" name="Freeform 12">
                <a:extLst>
                  <a:ext uri="{FF2B5EF4-FFF2-40B4-BE49-F238E27FC236}">
                    <a16:creationId xmlns:a16="http://schemas.microsoft.com/office/drawing/2014/main" id="{8583813C-1B30-4A5D-A933-8DA5FB2B7839}"/>
                  </a:ext>
                </a:extLst>
              </p:cNvPr>
              <p:cNvSpPr/>
              <p:nvPr/>
            </p:nvSpPr>
            <p:spPr bwMode="auto">
              <a:xfrm>
                <a:off x="4125913" y="3811588"/>
                <a:ext cx="287338" cy="38100"/>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4" name="Freeform 13">
                <a:extLst>
                  <a:ext uri="{FF2B5EF4-FFF2-40B4-BE49-F238E27FC236}">
                    <a16:creationId xmlns:a16="http://schemas.microsoft.com/office/drawing/2014/main" id="{CA64619E-0A28-407D-A10B-36BFF5F4C6B9}"/>
                  </a:ext>
                </a:extLst>
              </p:cNvPr>
              <p:cNvSpPr/>
              <p:nvPr/>
            </p:nvSpPr>
            <p:spPr bwMode="auto">
              <a:xfrm>
                <a:off x="4195763" y="3868738"/>
                <a:ext cx="217488" cy="33338"/>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5" name="Freeform 14">
                <a:extLst>
                  <a:ext uri="{FF2B5EF4-FFF2-40B4-BE49-F238E27FC236}">
                    <a16:creationId xmlns:a16="http://schemas.microsoft.com/office/drawing/2014/main" id="{85C194FB-4CE5-4D3B-8935-803804AFDCC6}"/>
                  </a:ext>
                </a:extLst>
              </p:cNvPr>
              <p:cNvSpPr/>
              <p:nvPr/>
            </p:nvSpPr>
            <p:spPr bwMode="auto">
              <a:xfrm>
                <a:off x="4117976" y="3935413"/>
                <a:ext cx="280988" cy="30163"/>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6" name="Freeform 15">
                <a:extLst>
                  <a:ext uri="{FF2B5EF4-FFF2-40B4-BE49-F238E27FC236}">
                    <a16:creationId xmlns:a16="http://schemas.microsoft.com/office/drawing/2014/main" id="{C3105824-D4A5-4FE5-88E1-49E262A4D3CE}"/>
                  </a:ext>
                </a:extLst>
              </p:cNvPr>
              <p:cNvSpPr/>
              <p:nvPr/>
            </p:nvSpPr>
            <p:spPr bwMode="auto">
              <a:xfrm>
                <a:off x="4206876" y="3984625"/>
                <a:ext cx="206375" cy="25400"/>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7" name="Freeform 16">
                <a:extLst>
                  <a:ext uri="{FF2B5EF4-FFF2-40B4-BE49-F238E27FC236}">
                    <a16:creationId xmlns:a16="http://schemas.microsoft.com/office/drawing/2014/main" id="{4BD27F32-A823-422F-93FD-013F007C7B16}"/>
                  </a:ext>
                </a:extLst>
              </p:cNvPr>
              <p:cNvSpPr/>
              <p:nvPr/>
            </p:nvSpPr>
            <p:spPr bwMode="auto">
              <a:xfrm>
                <a:off x="4222751" y="4044949"/>
                <a:ext cx="160338" cy="28576"/>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8" name="Freeform 17">
                <a:extLst>
                  <a:ext uri="{FF2B5EF4-FFF2-40B4-BE49-F238E27FC236}">
                    <a16:creationId xmlns:a16="http://schemas.microsoft.com/office/drawing/2014/main" id="{F697F1CB-887B-4F06-8CE6-F8B3A060F601}"/>
                  </a:ext>
                </a:extLst>
              </p:cNvPr>
              <p:cNvSpPr/>
              <p:nvPr/>
            </p:nvSpPr>
            <p:spPr bwMode="auto">
              <a:xfrm>
                <a:off x="4151313" y="4070350"/>
                <a:ext cx="314325" cy="30163"/>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39" name="Freeform 18">
                <a:extLst>
                  <a:ext uri="{FF2B5EF4-FFF2-40B4-BE49-F238E27FC236}">
                    <a16:creationId xmlns:a16="http://schemas.microsoft.com/office/drawing/2014/main" id="{F49D05D3-53DD-4FA2-823A-7841A0C241D6}"/>
                  </a:ext>
                </a:extLst>
              </p:cNvPr>
              <p:cNvSpPr/>
              <p:nvPr/>
            </p:nvSpPr>
            <p:spPr bwMode="auto">
              <a:xfrm>
                <a:off x="4514851" y="3703638"/>
                <a:ext cx="36513"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0" name="Freeform 19">
                <a:extLst>
                  <a:ext uri="{FF2B5EF4-FFF2-40B4-BE49-F238E27FC236}">
                    <a16:creationId xmlns:a16="http://schemas.microsoft.com/office/drawing/2014/main" id="{58DA89D8-DFA0-4710-9B4C-43ED8402502A}"/>
                  </a:ext>
                </a:extLst>
              </p:cNvPr>
              <p:cNvSpPr/>
              <p:nvPr/>
            </p:nvSpPr>
            <p:spPr bwMode="auto">
              <a:xfrm>
                <a:off x="4510088" y="3579813"/>
                <a:ext cx="41275" cy="19050"/>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1" name="Freeform 20">
                <a:extLst>
                  <a:ext uri="{FF2B5EF4-FFF2-40B4-BE49-F238E27FC236}">
                    <a16:creationId xmlns:a16="http://schemas.microsoft.com/office/drawing/2014/main" id="{AF64BACB-9409-4E84-A774-DD7A36864E77}"/>
                  </a:ext>
                </a:extLst>
              </p:cNvPr>
              <p:cNvSpPr/>
              <p:nvPr/>
            </p:nvSpPr>
            <p:spPr bwMode="auto">
              <a:xfrm>
                <a:off x="4495801" y="3819525"/>
                <a:ext cx="55563" cy="19050"/>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2" name="Freeform 21">
                <a:extLst>
                  <a:ext uri="{FF2B5EF4-FFF2-40B4-BE49-F238E27FC236}">
                    <a16:creationId xmlns:a16="http://schemas.microsoft.com/office/drawing/2014/main" id="{E4805B79-A00B-44BD-B832-37BAF107FFF5}"/>
                  </a:ext>
                </a:extLst>
              </p:cNvPr>
              <p:cNvSpPr/>
              <p:nvPr/>
            </p:nvSpPr>
            <p:spPr bwMode="auto">
              <a:xfrm>
                <a:off x="4498976" y="3894138"/>
                <a:ext cx="46038" cy="57150"/>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3" name="Freeform 22">
                <a:extLst>
                  <a:ext uri="{FF2B5EF4-FFF2-40B4-BE49-F238E27FC236}">
                    <a16:creationId xmlns:a16="http://schemas.microsoft.com/office/drawing/2014/main" id="{AB0DAF96-4106-41C9-83DF-E99301B0EA30}"/>
                  </a:ext>
                </a:extLst>
              </p:cNvPr>
              <p:cNvSpPr/>
              <p:nvPr/>
            </p:nvSpPr>
            <p:spPr bwMode="auto">
              <a:xfrm>
                <a:off x="4518026" y="4037013"/>
                <a:ext cx="22225" cy="19050"/>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4" name="Freeform 23">
                <a:extLst>
                  <a:ext uri="{FF2B5EF4-FFF2-40B4-BE49-F238E27FC236}">
                    <a16:creationId xmlns:a16="http://schemas.microsoft.com/office/drawing/2014/main" id="{4EB46637-46A8-4838-8161-CFC9024856EC}"/>
                  </a:ext>
                </a:extLst>
              </p:cNvPr>
              <p:cNvSpPr/>
              <p:nvPr/>
            </p:nvSpPr>
            <p:spPr bwMode="auto">
              <a:xfrm>
                <a:off x="3814763" y="3557588"/>
                <a:ext cx="206375" cy="22225"/>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5" name="Freeform 24">
                <a:extLst>
                  <a:ext uri="{FF2B5EF4-FFF2-40B4-BE49-F238E27FC236}">
                    <a16:creationId xmlns:a16="http://schemas.microsoft.com/office/drawing/2014/main" id="{ED373E0C-ABA1-424A-AF44-7C3676048063}"/>
                  </a:ext>
                </a:extLst>
              </p:cNvPr>
              <p:cNvSpPr/>
              <p:nvPr/>
            </p:nvSpPr>
            <p:spPr bwMode="auto">
              <a:xfrm>
                <a:off x="3762376" y="3744913"/>
                <a:ext cx="71438" cy="17463"/>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6" name="Freeform 25">
                <a:extLst>
                  <a:ext uri="{FF2B5EF4-FFF2-40B4-BE49-F238E27FC236}">
                    <a16:creationId xmlns:a16="http://schemas.microsoft.com/office/drawing/2014/main" id="{D6634304-A738-4D7D-8249-C3A8B95EAF6A}"/>
                  </a:ext>
                </a:extLst>
              </p:cNvPr>
              <p:cNvSpPr/>
              <p:nvPr/>
            </p:nvSpPr>
            <p:spPr bwMode="auto">
              <a:xfrm>
                <a:off x="3762376" y="3857625"/>
                <a:ext cx="74613" cy="14288"/>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7" name="Freeform 26">
                <a:extLst>
                  <a:ext uri="{FF2B5EF4-FFF2-40B4-BE49-F238E27FC236}">
                    <a16:creationId xmlns:a16="http://schemas.microsoft.com/office/drawing/2014/main" id="{65E8345D-3E1D-4AA2-A0EA-B3E58BC27A5F}"/>
                  </a:ext>
                </a:extLst>
              </p:cNvPr>
              <p:cNvSpPr/>
              <p:nvPr/>
            </p:nvSpPr>
            <p:spPr bwMode="auto">
              <a:xfrm>
                <a:off x="3759201" y="3979863"/>
                <a:ext cx="74613" cy="19050"/>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8" name="Freeform 27">
                <a:extLst>
                  <a:ext uri="{FF2B5EF4-FFF2-40B4-BE49-F238E27FC236}">
                    <a16:creationId xmlns:a16="http://schemas.microsoft.com/office/drawing/2014/main" id="{3FADD061-8ABA-478B-BC43-C406F8C1ADEB}"/>
                  </a:ext>
                </a:extLst>
              </p:cNvPr>
              <p:cNvSpPr/>
              <p:nvPr/>
            </p:nvSpPr>
            <p:spPr bwMode="auto">
              <a:xfrm>
                <a:off x="3822701" y="4086225"/>
                <a:ext cx="268288" cy="33338"/>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49" name="Freeform 28">
                <a:extLst>
                  <a:ext uri="{FF2B5EF4-FFF2-40B4-BE49-F238E27FC236}">
                    <a16:creationId xmlns:a16="http://schemas.microsoft.com/office/drawing/2014/main" id="{9066647D-2D1B-4107-A35C-FADB50F4DABD}"/>
                  </a:ext>
                </a:extLst>
              </p:cNvPr>
              <p:cNvSpPr/>
              <p:nvPr/>
            </p:nvSpPr>
            <p:spPr bwMode="auto">
              <a:xfrm>
                <a:off x="4300538" y="4114800"/>
                <a:ext cx="134938" cy="120650"/>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grpSp>
      <p:grpSp>
        <p:nvGrpSpPr>
          <p:cNvPr id="50" name="Group 37">
            <a:extLst>
              <a:ext uri="{FF2B5EF4-FFF2-40B4-BE49-F238E27FC236}">
                <a16:creationId xmlns:a16="http://schemas.microsoft.com/office/drawing/2014/main" id="{44D694C1-AA3E-47C4-A4BD-81B208647DB6}"/>
              </a:ext>
            </a:extLst>
          </p:cNvPr>
          <p:cNvGrpSpPr>
            <a:grpSpLocks noChangeAspect="1"/>
          </p:cNvGrpSpPr>
          <p:nvPr/>
        </p:nvGrpSpPr>
        <p:grpSpPr bwMode="auto">
          <a:xfrm>
            <a:off x="4723128" y="1614399"/>
            <a:ext cx="2649976" cy="3206380"/>
            <a:chOff x="2250" y="790"/>
            <a:chExt cx="1205" cy="1458"/>
          </a:xfrm>
          <a:solidFill>
            <a:srgbClr val="325B7F"/>
          </a:solidFill>
        </p:grpSpPr>
        <p:sp>
          <p:nvSpPr>
            <p:cNvPr id="51" name="Rectangle 38">
              <a:extLst>
                <a:ext uri="{FF2B5EF4-FFF2-40B4-BE49-F238E27FC236}">
                  <a16:creationId xmlns:a16="http://schemas.microsoft.com/office/drawing/2014/main" id="{618CF587-1199-4C9E-A90E-AC5F1974AE28}"/>
                </a:ext>
              </a:extLst>
            </p:cNvPr>
            <p:cNvSpPr>
              <a:spLocks noChangeArrowheads="1"/>
            </p:cNvSpPr>
            <p:nvPr/>
          </p:nvSpPr>
          <p:spPr bwMode="auto">
            <a:xfrm>
              <a:off x="2847" y="1827"/>
              <a:ext cx="12" cy="3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2" name="Freeform 39">
              <a:extLst>
                <a:ext uri="{FF2B5EF4-FFF2-40B4-BE49-F238E27FC236}">
                  <a16:creationId xmlns:a16="http://schemas.microsoft.com/office/drawing/2014/main" id="{CA8F7694-7C95-4124-AC63-CE80995F6CDA}"/>
                </a:ext>
              </a:extLst>
            </p:cNvPr>
            <p:cNvSpPr/>
            <p:nvPr/>
          </p:nvSpPr>
          <p:spPr bwMode="auto">
            <a:xfrm>
              <a:off x="2852" y="2189"/>
              <a:ext cx="170" cy="19"/>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3" name="Freeform 40">
              <a:extLst>
                <a:ext uri="{FF2B5EF4-FFF2-40B4-BE49-F238E27FC236}">
                  <a16:creationId xmlns:a16="http://schemas.microsoft.com/office/drawing/2014/main" id="{D3AAACA2-D7D3-490E-9F19-C1CA64902BCD}"/>
                </a:ext>
              </a:extLst>
            </p:cNvPr>
            <p:cNvSpPr/>
            <p:nvPr/>
          </p:nvSpPr>
          <p:spPr bwMode="auto">
            <a:xfrm>
              <a:off x="2725" y="2028"/>
              <a:ext cx="130" cy="170"/>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4" name="Freeform 41">
              <a:extLst>
                <a:ext uri="{FF2B5EF4-FFF2-40B4-BE49-F238E27FC236}">
                  <a16:creationId xmlns:a16="http://schemas.microsoft.com/office/drawing/2014/main" id="{2EF48DB6-6D56-4E7D-9C5B-BDA791E5CB72}"/>
                </a:ext>
              </a:extLst>
            </p:cNvPr>
            <p:cNvSpPr/>
            <p:nvPr/>
          </p:nvSpPr>
          <p:spPr bwMode="auto">
            <a:xfrm>
              <a:off x="2845" y="2047"/>
              <a:ext cx="191" cy="15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5" name="Freeform 42">
              <a:extLst>
                <a:ext uri="{FF2B5EF4-FFF2-40B4-BE49-F238E27FC236}">
                  <a16:creationId xmlns:a16="http://schemas.microsoft.com/office/drawing/2014/main" id="{88006F31-4062-477F-B2A3-942B9BA796EE}"/>
                </a:ext>
              </a:extLst>
            </p:cNvPr>
            <p:cNvSpPr/>
            <p:nvPr/>
          </p:nvSpPr>
          <p:spPr bwMode="auto">
            <a:xfrm>
              <a:off x="2585" y="2191"/>
              <a:ext cx="265" cy="19"/>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6" name="Freeform 43">
              <a:extLst>
                <a:ext uri="{FF2B5EF4-FFF2-40B4-BE49-F238E27FC236}">
                  <a16:creationId xmlns:a16="http://schemas.microsoft.com/office/drawing/2014/main" id="{145A3801-DFC6-4402-81F2-30647E52B83B}"/>
                </a:ext>
              </a:extLst>
            </p:cNvPr>
            <p:cNvSpPr/>
            <p:nvPr/>
          </p:nvSpPr>
          <p:spPr bwMode="auto">
            <a:xfrm>
              <a:off x="2524" y="2005"/>
              <a:ext cx="66" cy="201"/>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7" name="Freeform 44">
              <a:extLst>
                <a:ext uri="{FF2B5EF4-FFF2-40B4-BE49-F238E27FC236}">
                  <a16:creationId xmlns:a16="http://schemas.microsoft.com/office/drawing/2014/main" id="{36B6895A-FE06-45C5-B86F-C6D8BAF12366}"/>
                </a:ext>
              </a:extLst>
            </p:cNvPr>
            <p:cNvSpPr/>
            <p:nvPr/>
          </p:nvSpPr>
          <p:spPr bwMode="auto">
            <a:xfrm>
              <a:off x="2578" y="2031"/>
              <a:ext cx="154" cy="175"/>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8" name="Freeform 45">
              <a:extLst>
                <a:ext uri="{FF2B5EF4-FFF2-40B4-BE49-F238E27FC236}">
                  <a16:creationId xmlns:a16="http://schemas.microsoft.com/office/drawing/2014/main" id="{DB6164CE-FF12-4909-B923-FE12F3EF9975}"/>
                </a:ext>
              </a:extLst>
            </p:cNvPr>
            <p:cNvSpPr/>
            <p:nvPr/>
          </p:nvSpPr>
          <p:spPr bwMode="auto">
            <a:xfrm>
              <a:off x="2526" y="2000"/>
              <a:ext cx="203" cy="35"/>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59" name="Freeform 46">
              <a:extLst>
                <a:ext uri="{FF2B5EF4-FFF2-40B4-BE49-F238E27FC236}">
                  <a16:creationId xmlns:a16="http://schemas.microsoft.com/office/drawing/2014/main" id="{C9E78B9E-511B-4DC1-BCDC-7ABDD3483C4E}"/>
                </a:ext>
              </a:extLst>
            </p:cNvPr>
            <p:cNvSpPr/>
            <p:nvPr/>
          </p:nvSpPr>
          <p:spPr bwMode="auto">
            <a:xfrm>
              <a:off x="2725" y="1827"/>
              <a:ext cx="132" cy="206"/>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0" name="Freeform 47">
              <a:extLst>
                <a:ext uri="{FF2B5EF4-FFF2-40B4-BE49-F238E27FC236}">
                  <a16:creationId xmlns:a16="http://schemas.microsoft.com/office/drawing/2014/main" id="{8D49C910-CAEB-4C48-B5D9-08184B687995}"/>
                </a:ext>
              </a:extLst>
            </p:cNvPr>
            <p:cNvSpPr/>
            <p:nvPr/>
          </p:nvSpPr>
          <p:spPr bwMode="auto">
            <a:xfrm>
              <a:off x="3027" y="1939"/>
              <a:ext cx="156" cy="118"/>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1" name="Freeform 48">
              <a:extLst>
                <a:ext uri="{FF2B5EF4-FFF2-40B4-BE49-F238E27FC236}">
                  <a16:creationId xmlns:a16="http://schemas.microsoft.com/office/drawing/2014/main" id="{0CCE1CF6-3379-4165-9C05-D1CBEF42FB0D}"/>
                </a:ext>
              </a:extLst>
            </p:cNvPr>
            <p:cNvSpPr/>
            <p:nvPr/>
          </p:nvSpPr>
          <p:spPr bwMode="auto">
            <a:xfrm>
              <a:off x="3018" y="2054"/>
              <a:ext cx="18" cy="144"/>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2" name="Freeform 49">
              <a:extLst>
                <a:ext uri="{FF2B5EF4-FFF2-40B4-BE49-F238E27FC236}">
                  <a16:creationId xmlns:a16="http://schemas.microsoft.com/office/drawing/2014/main" id="{BE49005E-E66F-4459-A2E8-14D8B60892BF}"/>
                </a:ext>
              </a:extLst>
            </p:cNvPr>
            <p:cNvSpPr/>
            <p:nvPr/>
          </p:nvSpPr>
          <p:spPr bwMode="auto">
            <a:xfrm>
              <a:off x="2732" y="2021"/>
              <a:ext cx="297" cy="40"/>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3" name="Freeform 50">
              <a:extLst>
                <a:ext uri="{FF2B5EF4-FFF2-40B4-BE49-F238E27FC236}">
                  <a16:creationId xmlns:a16="http://schemas.microsoft.com/office/drawing/2014/main" id="{D8FCEAE4-532E-43F1-B492-D1720A35A150}"/>
                </a:ext>
              </a:extLst>
            </p:cNvPr>
            <p:cNvSpPr/>
            <p:nvPr/>
          </p:nvSpPr>
          <p:spPr bwMode="auto">
            <a:xfrm>
              <a:off x="3022" y="1853"/>
              <a:ext cx="14" cy="199"/>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4" name="Freeform 51">
              <a:extLst>
                <a:ext uri="{FF2B5EF4-FFF2-40B4-BE49-F238E27FC236}">
                  <a16:creationId xmlns:a16="http://schemas.microsoft.com/office/drawing/2014/main" id="{4D278D9C-CC39-4A2C-8287-0A5C1AE06B41}"/>
                </a:ext>
              </a:extLst>
            </p:cNvPr>
            <p:cNvSpPr/>
            <p:nvPr/>
          </p:nvSpPr>
          <p:spPr bwMode="auto">
            <a:xfrm>
              <a:off x="3027" y="2042"/>
              <a:ext cx="123" cy="133"/>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5" name="Freeform 52">
              <a:extLst>
                <a:ext uri="{FF2B5EF4-FFF2-40B4-BE49-F238E27FC236}">
                  <a16:creationId xmlns:a16="http://schemas.microsoft.com/office/drawing/2014/main" id="{9AA243D7-942C-446E-A2D3-B813F34A2F64}"/>
                </a:ext>
              </a:extLst>
            </p:cNvPr>
            <p:cNvSpPr/>
            <p:nvPr/>
          </p:nvSpPr>
          <p:spPr bwMode="auto">
            <a:xfrm>
              <a:off x="3025" y="2168"/>
              <a:ext cx="123" cy="40"/>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6" name="Freeform 53">
              <a:extLst>
                <a:ext uri="{FF2B5EF4-FFF2-40B4-BE49-F238E27FC236}">
                  <a16:creationId xmlns:a16="http://schemas.microsoft.com/office/drawing/2014/main" id="{C0F810D4-622A-4304-B110-C64599ECFF41}"/>
                </a:ext>
              </a:extLst>
            </p:cNvPr>
            <p:cNvSpPr/>
            <p:nvPr/>
          </p:nvSpPr>
          <p:spPr bwMode="auto">
            <a:xfrm>
              <a:off x="3145" y="1943"/>
              <a:ext cx="38" cy="23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7" name="Freeform 54">
              <a:extLst>
                <a:ext uri="{FF2B5EF4-FFF2-40B4-BE49-F238E27FC236}">
                  <a16:creationId xmlns:a16="http://schemas.microsoft.com/office/drawing/2014/main" id="{7F164A02-A09F-4B63-8392-3B9DE9610786}"/>
                </a:ext>
              </a:extLst>
            </p:cNvPr>
            <p:cNvSpPr/>
            <p:nvPr/>
          </p:nvSpPr>
          <p:spPr bwMode="auto">
            <a:xfrm>
              <a:off x="3174" y="1733"/>
              <a:ext cx="111" cy="215"/>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8" name="Freeform 55">
              <a:extLst>
                <a:ext uri="{FF2B5EF4-FFF2-40B4-BE49-F238E27FC236}">
                  <a16:creationId xmlns:a16="http://schemas.microsoft.com/office/drawing/2014/main" id="{D4140526-6B36-4990-BC92-4C704BBB8FDA}"/>
                </a:ext>
              </a:extLst>
            </p:cNvPr>
            <p:cNvSpPr/>
            <p:nvPr/>
          </p:nvSpPr>
          <p:spPr bwMode="auto">
            <a:xfrm>
              <a:off x="3273" y="1478"/>
              <a:ext cx="132" cy="262"/>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69" name="Freeform 56">
              <a:extLst>
                <a:ext uri="{FF2B5EF4-FFF2-40B4-BE49-F238E27FC236}">
                  <a16:creationId xmlns:a16="http://schemas.microsoft.com/office/drawing/2014/main" id="{4102880E-6631-4E88-AD06-49607852B6BD}"/>
                </a:ext>
              </a:extLst>
            </p:cNvPr>
            <p:cNvSpPr/>
            <p:nvPr/>
          </p:nvSpPr>
          <p:spPr bwMode="auto">
            <a:xfrm>
              <a:off x="3145" y="1591"/>
              <a:ext cx="140" cy="149"/>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0" name="Freeform 57">
              <a:extLst>
                <a:ext uri="{FF2B5EF4-FFF2-40B4-BE49-F238E27FC236}">
                  <a16:creationId xmlns:a16="http://schemas.microsoft.com/office/drawing/2014/main" id="{75B70060-24E0-4858-AC96-0DB1161D5394}"/>
                </a:ext>
              </a:extLst>
            </p:cNvPr>
            <p:cNvSpPr/>
            <p:nvPr/>
          </p:nvSpPr>
          <p:spPr bwMode="auto">
            <a:xfrm>
              <a:off x="3025" y="1591"/>
              <a:ext cx="127" cy="267"/>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1" name="Freeform 58">
              <a:extLst>
                <a:ext uri="{FF2B5EF4-FFF2-40B4-BE49-F238E27FC236}">
                  <a16:creationId xmlns:a16="http://schemas.microsoft.com/office/drawing/2014/main" id="{47F22A4D-510B-4545-B103-B72BF247A853}"/>
                </a:ext>
              </a:extLst>
            </p:cNvPr>
            <p:cNvSpPr/>
            <p:nvPr/>
          </p:nvSpPr>
          <p:spPr bwMode="auto">
            <a:xfrm>
              <a:off x="2852" y="1823"/>
              <a:ext cx="175" cy="38"/>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2" name="Freeform 59">
              <a:extLst>
                <a:ext uri="{FF2B5EF4-FFF2-40B4-BE49-F238E27FC236}">
                  <a16:creationId xmlns:a16="http://schemas.microsoft.com/office/drawing/2014/main" id="{63E2BFCA-591B-4C6D-81A5-3B78497320FD}"/>
                </a:ext>
              </a:extLst>
            </p:cNvPr>
            <p:cNvSpPr/>
            <p:nvPr/>
          </p:nvSpPr>
          <p:spPr bwMode="auto">
            <a:xfrm>
              <a:off x="3027" y="1849"/>
              <a:ext cx="154" cy="97"/>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3" name="Freeform 60">
              <a:extLst>
                <a:ext uri="{FF2B5EF4-FFF2-40B4-BE49-F238E27FC236}">
                  <a16:creationId xmlns:a16="http://schemas.microsoft.com/office/drawing/2014/main" id="{7FC1193D-D82F-45D4-857B-2C3E03959158}"/>
                </a:ext>
              </a:extLst>
            </p:cNvPr>
            <p:cNvSpPr/>
            <p:nvPr/>
          </p:nvSpPr>
          <p:spPr bwMode="auto">
            <a:xfrm>
              <a:off x="3029" y="1731"/>
              <a:ext cx="251" cy="125"/>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4" name="Freeform 61">
              <a:extLst>
                <a:ext uri="{FF2B5EF4-FFF2-40B4-BE49-F238E27FC236}">
                  <a16:creationId xmlns:a16="http://schemas.microsoft.com/office/drawing/2014/main" id="{B757C70D-C056-436F-BEFE-8B9F2C01A4DC}"/>
                </a:ext>
              </a:extLst>
            </p:cNvPr>
            <p:cNvSpPr/>
            <p:nvPr/>
          </p:nvSpPr>
          <p:spPr bwMode="auto">
            <a:xfrm>
              <a:off x="2989" y="1636"/>
              <a:ext cx="45" cy="215"/>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5" name="Freeform 62">
              <a:extLst>
                <a:ext uri="{FF2B5EF4-FFF2-40B4-BE49-F238E27FC236}">
                  <a16:creationId xmlns:a16="http://schemas.microsoft.com/office/drawing/2014/main" id="{933CA8AB-1EBE-4128-834C-DA549CAAADE8}"/>
                </a:ext>
              </a:extLst>
            </p:cNvPr>
            <p:cNvSpPr/>
            <p:nvPr/>
          </p:nvSpPr>
          <p:spPr bwMode="auto">
            <a:xfrm>
              <a:off x="2845" y="1641"/>
              <a:ext cx="14" cy="186"/>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6" name="Freeform 63">
              <a:extLst>
                <a:ext uri="{FF2B5EF4-FFF2-40B4-BE49-F238E27FC236}">
                  <a16:creationId xmlns:a16="http://schemas.microsoft.com/office/drawing/2014/main" id="{107E480E-DAC4-4CEE-A130-F230A7112851}"/>
                </a:ext>
              </a:extLst>
            </p:cNvPr>
            <p:cNvSpPr/>
            <p:nvPr/>
          </p:nvSpPr>
          <p:spPr bwMode="auto">
            <a:xfrm>
              <a:off x="2833" y="1350"/>
              <a:ext cx="24" cy="293"/>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7" name="Freeform 64">
              <a:extLst>
                <a:ext uri="{FF2B5EF4-FFF2-40B4-BE49-F238E27FC236}">
                  <a16:creationId xmlns:a16="http://schemas.microsoft.com/office/drawing/2014/main" id="{4CD90100-E080-48B9-85B8-D2161C170213}"/>
                </a:ext>
              </a:extLst>
            </p:cNvPr>
            <p:cNvSpPr/>
            <p:nvPr/>
          </p:nvSpPr>
          <p:spPr bwMode="auto">
            <a:xfrm>
              <a:off x="2855" y="1631"/>
              <a:ext cx="141" cy="22"/>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8" name="Freeform 65">
              <a:extLst>
                <a:ext uri="{FF2B5EF4-FFF2-40B4-BE49-F238E27FC236}">
                  <a16:creationId xmlns:a16="http://schemas.microsoft.com/office/drawing/2014/main" id="{FBAF21C4-F2A7-4801-B273-18207A1106C9}"/>
                </a:ext>
              </a:extLst>
            </p:cNvPr>
            <p:cNvSpPr/>
            <p:nvPr/>
          </p:nvSpPr>
          <p:spPr bwMode="auto">
            <a:xfrm>
              <a:off x="2649" y="1643"/>
              <a:ext cx="206" cy="140"/>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79" name="Freeform 66">
              <a:extLst>
                <a:ext uri="{FF2B5EF4-FFF2-40B4-BE49-F238E27FC236}">
                  <a16:creationId xmlns:a16="http://schemas.microsoft.com/office/drawing/2014/main" id="{F1253651-4419-4BF5-9E49-F02A3B42CB14}"/>
                </a:ext>
              </a:extLst>
            </p:cNvPr>
            <p:cNvSpPr/>
            <p:nvPr/>
          </p:nvSpPr>
          <p:spPr bwMode="auto">
            <a:xfrm>
              <a:off x="2524" y="1776"/>
              <a:ext cx="134" cy="231"/>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0" name="Freeform 67">
              <a:extLst>
                <a:ext uri="{FF2B5EF4-FFF2-40B4-BE49-F238E27FC236}">
                  <a16:creationId xmlns:a16="http://schemas.microsoft.com/office/drawing/2014/main" id="{3F4928DD-003B-484F-83D5-BA2ECA6669EF}"/>
                </a:ext>
              </a:extLst>
            </p:cNvPr>
            <p:cNvSpPr/>
            <p:nvPr/>
          </p:nvSpPr>
          <p:spPr bwMode="auto">
            <a:xfrm>
              <a:off x="2526" y="1825"/>
              <a:ext cx="329" cy="177"/>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1" name="Freeform 68">
              <a:extLst>
                <a:ext uri="{FF2B5EF4-FFF2-40B4-BE49-F238E27FC236}">
                  <a16:creationId xmlns:a16="http://schemas.microsoft.com/office/drawing/2014/main" id="{EFD38F1C-2E2F-4D7D-A5ED-47A914D58239}"/>
                </a:ext>
              </a:extLst>
            </p:cNvPr>
            <p:cNvSpPr/>
            <p:nvPr/>
          </p:nvSpPr>
          <p:spPr bwMode="auto">
            <a:xfrm>
              <a:off x="2649" y="1773"/>
              <a:ext cx="83" cy="255"/>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2" name="Freeform 69">
              <a:extLst>
                <a:ext uri="{FF2B5EF4-FFF2-40B4-BE49-F238E27FC236}">
                  <a16:creationId xmlns:a16="http://schemas.microsoft.com/office/drawing/2014/main" id="{CB9D0380-4496-4456-A269-6A1CC0816290}"/>
                </a:ext>
              </a:extLst>
            </p:cNvPr>
            <p:cNvSpPr/>
            <p:nvPr/>
          </p:nvSpPr>
          <p:spPr bwMode="auto">
            <a:xfrm>
              <a:off x="2358" y="1650"/>
              <a:ext cx="175" cy="350"/>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3" name="Freeform 70">
              <a:extLst>
                <a:ext uri="{FF2B5EF4-FFF2-40B4-BE49-F238E27FC236}">
                  <a16:creationId xmlns:a16="http://schemas.microsoft.com/office/drawing/2014/main" id="{F43F7404-8627-49D5-A267-37AACA38BBD9}"/>
                </a:ext>
              </a:extLst>
            </p:cNvPr>
            <p:cNvSpPr/>
            <p:nvPr/>
          </p:nvSpPr>
          <p:spPr bwMode="auto">
            <a:xfrm>
              <a:off x="2283" y="1289"/>
              <a:ext cx="85" cy="36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4" name="Freeform 71">
              <a:extLst>
                <a:ext uri="{FF2B5EF4-FFF2-40B4-BE49-F238E27FC236}">
                  <a16:creationId xmlns:a16="http://schemas.microsoft.com/office/drawing/2014/main" id="{E64574AD-FCCC-48A7-A727-1E9E4AD23484}"/>
                </a:ext>
              </a:extLst>
            </p:cNvPr>
            <p:cNvSpPr/>
            <p:nvPr/>
          </p:nvSpPr>
          <p:spPr bwMode="auto">
            <a:xfrm>
              <a:off x="2285" y="1289"/>
              <a:ext cx="168" cy="139"/>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5" name="Freeform 72">
              <a:extLst>
                <a:ext uri="{FF2B5EF4-FFF2-40B4-BE49-F238E27FC236}">
                  <a16:creationId xmlns:a16="http://schemas.microsoft.com/office/drawing/2014/main" id="{54A005D3-AFEB-456A-9E3D-36171846393D}"/>
                </a:ext>
              </a:extLst>
            </p:cNvPr>
            <p:cNvSpPr/>
            <p:nvPr/>
          </p:nvSpPr>
          <p:spPr bwMode="auto">
            <a:xfrm>
              <a:off x="2356" y="1423"/>
              <a:ext cx="99" cy="227"/>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6" name="Freeform 73">
              <a:extLst>
                <a:ext uri="{FF2B5EF4-FFF2-40B4-BE49-F238E27FC236}">
                  <a16:creationId xmlns:a16="http://schemas.microsoft.com/office/drawing/2014/main" id="{6358CBDE-8E6C-4111-8810-AC327D739AF2}"/>
                </a:ext>
              </a:extLst>
            </p:cNvPr>
            <p:cNvSpPr/>
            <p:nvPr/>
          </p:nvSpPr>
          <p:spPr bwMode="auto">
            <a:xfrm>
              <a:off x="2446" y="1419"/>
              <a:ext cx="179" cy="106"/>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7" name="Freeform 74">
              <a:extLst>
                <a:ext uri="{FF2B5EF4-FFF2-40B4-BE49-F238E27FC236}">
                  <a16:creationId xmlns:a16="http://schemas.microsoft.com/office/drawing/2014/main" id="{153B91AD-71EB-4DE5-BD9D-621C895041D1}"/>
                </a:ext>
              </a:extLst>
            </p:cNvPr>
            <p:cNvSpPr/>
            <p:nvPr/>
          </p:nvSpPr>
          <p:spPr bwMode="auto">
            <a:xfrm>
              <a:off x="2613" y="1518"/>
              <a:ext cx="43" cy="262"/>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8" name="Freeform 75">
              <a:extLst>
                <a:ext uri="{FF2B5EF4-FFF2-40B4-BE49-F238E27FC236}">
                  <a16:creationId xmlns:a16="http://schemas.microsoft.com/office/drawing/2014/main" id="{0FA83497-A7F0-447F-ACE3-211829778573}"/>
                </a:ext>
              </a:extLst>
            </p:cNvPr>
            <p:cNvSpPr/>
            <p:nvPr/>
          </p:nvSpPr>
          <p:spPr bwMode="auto">
            <a:xfrm>
              <a:off x="2621" y="1516"/>
              <a:ext cx="231" cy="134"/>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89" name="Freeform 76">
              <a:extLst>
                <a:ext uri="{FF2B5EF4-FFF2-40B4-BE49-F238E27FC236}">
                  <a16:creationId xmlns:a16="http://schemas.microsoft.com/office/drawing/2014/main" id="{1FBFA60D-B13D-45FF-9AD6-45FCA555CAF0}"/>
                </a:ext>
              </a:extLst>
            </p:cNvPr>
            <p:cNvSpPr/>
            <p:nvPr/>
          </p:nvSpPr>
          <p:spPr bwMode="auto">
            <a:xfrm>
              <a:off x="2595" y="1383"/>
              <a:ext cx="33" cy="140"/>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0" name="Freeform 77">
              <a:extLst>
                <a:ext uri="{FF2B5EF4-FFF2-40B4-BE49-F238E27FC236}">
                  <a16:creationId xmlns:a16="http://schemas.microsoft.com/office/drawing/2014/main" id="{9648BD2D-B2F8-4927-8147-3347797653E4}"/>
                </a:ext>
              </a:extLst>
            </p:cNvPr>
            <p:cNvSpPr/>
            <p:nvPr/>
          </p:nvSpPr>
          <p:spPr bwMode="auto">
            <a:xfrm>
              <a:off x="2361" y="1513"/>
              <a:ext cx="262" cy="135"/>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1" name="Freeform 78">
              <a:extLst>
                <a:ext uri="{FF2B5EF4-FFF2-40B4-BE49-F238E27FC236}">
                  <a16:creationId xmlns:a16="http://schemas.microsoft.com/office/drawing/2014/main" id="{2B2DDD91-7656-425A-A7E7-BDBC0D43E01B}"/>
                </a:ext>
              </a:extLst>
            </p:cNvPr>
            <p:cNvSpPr/>
            <p:nvPr/>
          </p:nvSpPr>
          <p:spPr bwMode="auto">
            <a:xfrm>
              <a:off x="2361" y="1641"/>
              <a:ext cx="290" cy="135"/>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2" name="Freeform 79">
              <a:extLst>
                <a:ext uri="{FF2B5EF4-FFF2-40B4-BE49-F238E27FC236}">
                  <a16:creationId xmlns:a16="http://schemas.microsoft.com/office/drawing/2014/main" id="{1F729B27-C781-4577-9299-A8B119CB91EF}"/>
                </a:ext>
              </a:extLst>
            </p:cNvPr>
            <p:cNvSpPr/>
            <p:nvPr/>
          </p:nvSpPr>
          <p:spPr bwMode="auto">
            <a:xfrm>
              <a:off x="2656" y="1731"/>
              <a:ext cx="619" cy="52"/>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3" name="Freeform 80">
              <a:extLst>
                <a:ext uri="{FF2B5EF4-FFF2-40B4-BE49-F238E27FC236}">
                  <a16:creationId xmlns:a16="http://schemas.microsoft.com/office/drawing/2014/main" id="{8ADD7CAE-F89E-41DF-8148-745EE37AE112}"/>
                </a:ext>
              </a:extLst>
            </p:cNvPr>
            <p:cNvSpPr/>
            <p:nvPr/>
          </p:nvSpPr>
          <p:spPr bwMode="auto">
            <a:xfrm>
              <a:off x="3145" y="1475"/>
              <a:ext cx="258" cy="12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4" name="Freeform 81">
              <a:extLst>
                <a:ext uri="{FF2B5EF4-FFF2-40B4-BE49-F238E27FC236}">
                  <a16:creationId xmlns:a16="http://schemas.microsoft.com/office/drawing/2014/main" id="{CDE04972-E871-4F32-8841-0CBD90FBAE2F}"/>
                </a:ext>
              </a:extLst>
            </p:cNvPr>
            <p:cNvSpPr/>
            <p:nvPr/>
          </p:nvSpPr>
          <p:spPr bwMode="auto">
            <a:xfrm>
              <a:off x="2994" y="1589"/>
              <a:ext cx="156" cy="52"/>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5" name="Freeform 82">
              <a:extLst>
                <a:ext uri="{FF2B5EF4-FFF2-40B4-BE49-F238E27FC236}">
                  <a16:creationId xmlns:a16="http://schemas.microsoft.com/office/drawing/2014/main" id="{2013BBA4-6C74-4DF8-91E9-06764F220F91}"/>
                </a:ext>
              </a:extLst>
            </p:cNvPr>
            <p:cNvSpPr/>
            <p:nvPr/>
          </p:nvSpPr>
          <p:spPr bwMode="auto">
            <a:xfrm>
              <a:off x="3379" y="1152"/>
              <a:ext cx="26" cy="328"/>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6" name="Freeform 83">
              <a:extLst>
                <a:ext uri="{FF2B5EF4-FFF2-40B4-BE49-F238E27FC236}">
                  <a16:creationId xmlns:a16="http://schemas.microsoft.com/office/drawing/2014/main" id="{1F790256-7AC2-4925-AB4C-F21E60FAB49F}"/>
                </a:ext>
              </a:extLst>
            </p:cNvPr>
            <p:cNvSpPr/>
            <p:nvPr/>
          </p:nvSpPr>
          <p:spPr bwMode="auto">
            <a:xfrm>
              <a:off x="3202" y="944"/>
              <a:ext cx="187" cy="212"/>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7" name="Freeform 84">
              <a:extLst>
                <a:ext uri="{FF2B5EF4-FFF2-40B4-BE49-F238E27FC236}">
                  <a16:creationId xmlns:a16="http://schemas.microsoft.com/office/drawing/2014/main" id="{0E1E0E33-A602-4B78-872C-EC90D2680C98}"/>
                </a:ext>
              </a:extLst>
            </p:cNvPr>
            <p:cNvSpPr/>
            <p:nvPr/>
          </p:nvSpPr>
          <p:spPr bwMode="auto">
            <a:xfrm>
              <a:off x="3237" y="1149"/>
              <a:ext cx="149" cy="119"/>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8" name="Freeform 85">
              <a:extLst>
                <a:ext uri="{FF2B5EF4-FFF2-40B4-BE49-F238E27FC236}">
                  <a16:creationId xmlns:a16="http://schemas.microsoft.com/office/drawing/2014/main" id="{CE1D312A-8E86-426D-90BE-88432E7ADC4D}"/>
                </a:ext>
              </a:extLst>
            </p:cNvPr>
            <p:cNvSpPr/>
            <p:nvPr/>
          </p:nvSpPr>
          <p:spPr bwMode="auto">
            <a:xfrm>
              <a:off x="3086" y="1258"/>
              <a:ext cx="161" cy="13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99" name="Freeform 86">
              <a:extLst>
                <a:ext uri="{FF2B5EF4-FFF2-40B4-BE49-F238E27FC236}">
                  <a16:creationId xmlns:a16="http://schemas.microsoft.com/office/drawing/2014/main" id="{239D0EEE-E229-469F-A24C-FD152BC367DC}"/>
                </a:ext>
              </a:extLst>
            </p:cNvPr>
            <p:cNvSpPr/>
            <p:nvPr/>
          </p:nvSpPr>
          <p:spPr bwMode="auto">
            <a:xfrm>
              <a:off x="2838" y="1353"/>
              <a:ext cx="255" cy="4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0" name="Freeform 87">
              <a:extLst>
                <a:ext uri="{FF2B5EF4-FFF2-40B4-BE49-F238E27FC236}">
                  <a16:creationId xmlns:a16="http://schemas.microsoft.com/office/drawing/2014/main" id="{12511D0E-8F06-4096-908C-A842AD4488A8}"/>
                </a:ext>
              </a:extLst>
            </p:cNvPr>
            <p:cNvSpPr/>
            <p:nvPr/>
          </p:nvSpPr>
          <p:spPr bwMode="auto">
            <a:xfrm>
              <a:off x="2599" y="1355"/>
              <a:ext cx="239" cy="33"/>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1" name="Freeform 88">
              <a:extLst>
                <a:ext uri="{FF2B5EF4-FFF2-40B4-BE49-F238E27FC236}">
                  <a16:creationId xmlns:a16="http://schemas.microsoft.com/office/drawing/2014/main" id="{34B84BD0-CE57-4064-AF76-D3A346C6666B}"/>
                </a:ext>
              </a:extLst>
            </p:cNvPr>
            <p:cNvSpPr/>
            <p:nvPr/>
          </p:nvSpPr>
          <p:spPr bwMode="auto">
            <a:xfrm>
              <a:off x="2287" y="1286"/>
              <a:ext cx="315" cy="104"/>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2" name="Freeform 89">
              <a:extLst>
                <a:ext uri="{FF2B5EF4-FFF2-40B4-BE49-F238E27FC236}">
                  <a16:creationId xmlns:a16="http://schemas.microsoft.com/office/drawing/2014/main" id="{4DF413BE-1DCF-4AE4-A693-27EAB2A25387}"/>
                </a:ext>
              </a:extLst>
            </p:cNvPr>
            <p:cNvSpPr/>
            <p:nvPr/>
          </p:nvSpPr>
          <p:spPr bwMode="auto">
            <a:xfrm>
              <a:off x="2448" y="1383"/>
              <a:ext cx="149" cy="48"/>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3" name="Freeform 90">
              <a:extLst>
                <a:ext uri="{FF2B5EF4-FFF2-40B4-BE49-F238E27FC236}">
                  <a16:creationId xmlns:a16="http://schemas.microsoft.com/office/drawing/2014/main" id="{C617D3F0-57FD-447D-A955-813CC4C4F4CB}"/>
                </a:ext>
              </a:extLst>
            </p:cNvPr>
            <p:cNvSpPr/>
            <p:nvPr/>
          </p:nvSpPr>
          <p:spPr bwMode="auto">
            <a:xfrm>
              <a:off x="2618" y="1386"/>
              <a:ext cx="473" cy="132"/>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4" name="Freeform 91">
              <a:extLst>
                <a:ext uri="{FF2B5EF4-FFF2-40B4-BE49-F238E27FC236}">
                  <a16:creationId xmlns:a16="http://schemas.microsoft.com/office/drawing/2014/main" id="{1478A64D-6515-4164-B141-8B5403C1CAB0}"/>
                </a:ext>
              </a:extLst>
            </p:cNvPr>
            <p:cNvSpPr/>
            <p:nvPr/>
          </p:nvSpPr>
          <p:spPr bwMode="auto">
            <a:xfrm>
              <a:off x="2618" y="1357"/>
              <a:ext cx="225" cy="163"/>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5" name="Freeform 92">
              <a:extLst>
                <a:ext uri="{FF2B5EF4-FFF2-40B4-BE49-F238E27FC236}">
                  <a16:creationId xmlns:a16="http://schemas.microsoft.com/office/drawing/2014/main" id="{DB7FBD65-F545-4D69-99A0-594DD9B21BFE}"/>
                </a:ext>
              </a:extLst>
            </p:cNvPr>
            <p:cNvSpPr/>
            <p:nvPr/>
          </p:nvSpPr>
          <p:spPr bwMode="auto">
            <a:xfrm>
              <a:off x="2845" y="1258"/>
              <a:ext cx="395" cy="99"/>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6" name="Freeform 93">
              <a:extLst>
                <a:ext uri="{FF2B5EF4-FFF2-40B4-BE49-F238E27FC236}">
                  <a16:creationId xmlns:a16="http://schemas.microsoft.com/office/drawing/2014/main" id="{89BC70CA-C7F9-4D8D-8ED0-0DC2DB95AF0E}"/>
                </a:ext>
              </a:extLst>
            </p:cNvPr>
            <p:cNvSpPr/>
            <p:nvPr/>
          </p:nvSpPr>
          <p:spPr bwMode="auto">
            <a:xfrm>
              <a:off x="3086" y="1393"/>
              <a:ext cx="69" cy="198"/>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7" name="Freeform 94">
              <a:extLst>
                <a:ext uri="{FF2B5EF4-FFF2-40B4-BE49-F238E27FC236}">
                  <a16:creationId xmlns:a16="http://schemas.microsoft.com/office/drawing/2014/main" id="{6B448BFD-CDE5-4C03-BA0B-9392527BB871}"/>
                </a:ext>
              </a:extLst>
            </p:cNvPr>
            <p:cNvSpPr/>
            <p:nvPr/>
          </p:nvSpPr>
          <p:spPr bwMode="auto">
            <a:xfrm>
              <a:off x="2980" y="1105"/>
              <a:ext cx="401" cy="51"/>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8" name="Freeform 95">
              <a:extLst>
                <a:ext uri="{FF2B5EF4-FFF2-40B4-BE49-F238E27FC236}">
                  <a16:creationId xmlns:a16="http://schemas.microsoft.com/office/drawing/2014/main" id="{F136FD8C-373B-4E5A-A181-75ED7F39AB2E}"/>
                </a:ext>
              </a:extLst>
            </p:cNvPr>
            <p:cNvSpPr/>
            <p:nvPr/>
          </p:nvSpPr>
          <p:spPr bwMode="auto">
            <a:xfrm>
              <a:off x="2977" y="944"/>
              <a:ext cx="232" cy="168"/>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09" name="Freeform 96">
              <a:extLst>
                <a:ext uri="{FF2B5EF4-FFF2-40B4-BE49-F238E27FC236}">
                  <a16:creationId xmlns:a16="http://schemas.microsoft.com/office/drawing/2014/main" id="{97AA14A2-AC60-4C80-87E4-C3561B889B65}"/>
                </a:ext>
              </a:extLst>
            </p:cNvPr>
            <p:cNvSpPr/>
            <p:nvPr/>
          </p:nvSpPr>
          <p:spPr bwMode="auto">
            <a:xfrm>
              <a:off x="2283" y="1038"/>
              <a:ext cx="111" cy="253"/>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0" name="Freeform 97">
              <a:extLst>
                <a:ext uri="{FF2B5EF4-FFF2-40B4-BE49-F238E27FC236}">
                  <a16:creationId xmlns:a16="http://schemas.microsoft.com/office/drawing/2014/main" id="{3D347C1A-B1C6-4D97-8C2B-22D907B419D5}"/>
                </a:ext>
              </a:extLst>
            </p:cNvPr>
            <p:cNvSpPr/>
            <p:nvPr/>
          </p:nvSpPr>
          <p:spPr bwMode="auto">
            <a:xfrm>
              <a:off x="2389" y="1034"/>
              <a:ext cx="173" cy="241"/>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1" name="Freeform 98">
              <a:extLst>
                <a:ext uri="{FF2B5EF4-FFF2-40B4-BE49-F238E27FC236}">
                  <a16:creationId xmlns:a16="http://schemas.microsoft.com/office/drawing/2014/main" id="{2091A378-856D-4D12-BE93-2F3E93B690C7}"/>
                </a:ext>
              </a:extLst>
            </p:cNvPr>
            <p:cNvSpPr/>
            <p:nvPr/>
          </p:nvSpPr>
          <p:spPr bwMode="auto">
            <a:xfrm>
              <a:off x="2562" y="1263"/>
              <a:ext cx="285" cy="99"/>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2" name="Freeform 99">
              <a:extLst>
                <a:ext uri="{FF2B5EF4-FFF2-40B4-BE49-F238E27FC236}">
                  <a16:creationId xmlns:a16="http://schemas.microsoft.com/office/drawing/2014/main" id="{193E9DFA-FFF7-48CE-8D11-4CC4480F9A36}"/>
                </a:ext>
              </a:extLst>
            </p:cNvPr>
            <p:cNvSpPr/>
            <p:nvPr/>
          </p:nvSpPr>
          <p:spPr bwMode="auto">
            <a:xfrm>
              <a:off x="2554" y="1265"/>
              <a:ext cx="48" cy="121"/>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3" name="Freeform 100">
              <a:extLst>
                <a:ext uri="{FF2B5EF4-FFF2-40B4-BE49-F238E27FC236}">
                  <a16:creationId xmlns:a16="http://schemas.microsoft.com/office/drawing/2014/main" id="{5F6E0B66-A2E9-4C18-B53C-D852C03B0DB1}"/>
                </a:ext>
              </a:extLst>
            </p:cNvPr>
            <p:cNvSpPr/>
            <p:nvPr/>
          </p:nvSpPr>
          <p:spPr bwMode="auto">
            <a:xfrm>
              <a:off x="2443" y="1263"/>
              <a:ext cx="121" cy="16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4" name="Freeform 101">
              <a:extLst>
                <a:ext uri="{FF2B5EF4-FFF2-40B4-BE49-F238E27FC236}">
                  <a16:creationId xmlns:a16="http://schemas.microsoft.com/office/drawing/2014/main" id="{06950214-DAED-4841-9CE1-808981C5F154}"/>
                </a:ext>
              </a:extLst>
            </p:cNvPr>
            <p:cNvSpPr/>
            <p:nvPr/>
          </p:nvSpPr>
          <p:spPr bwMode="auto">
            <a:xfrm>
              <a:off x="2382" y="885"/>
              <a:ext cx="198" cy="160"/>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5" name="Freeform 102">
              <a:extLst>
                <a:ext uri="{FF2B5EF4-FFF2-40B4-BE49-F238E27FC236}">
                  <a16:creationId xmlns:a16="http://schemas.microsoft.com/office/drawing/2014/main" id="{C3389947-D5A4-4805-86EF-8CAB19B59F03}"/>
                </a:ext>
              </a:extLst>
            </p:cNvPr>
            <p:cNvSpPr/>
            <p:nvPr/>
          </p:nvSpPr>
          <p:spPr bwMode="auto">
            <a:xfrm>
              <a:off x="2569" y="885"/>
              <a:ext cx="208" cy="250"/>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6" name="Freeform 103">
              <a:extLst>
                <a:ext uri="{FF2B5EF4-FFF2-40B4-BE49-F238E27FC236}">
                  <a16:creationId xmlns:a16="http://schemas.microsoft.com/office/drawing/2014/main" id="{DA36583C-BF45-4FA1-98D6-ED6C2DE5726E}"/>
                </a:ext>
              </a:extLst>
            </p:cNvPr>
            <p:cNvSpPr/>
            <p:nvPr/>
          </p:nvSpPr>
          <p:spPr bwMode="auto">
            <a:xfrm>
              <a:off x="2554" y="1123"/>
              <a:ext cx="220" cy="147"/>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7" name="Freeform 104">
              <a:extLst>
                <a:ext uri="{FF2B5EF4-FFF2-40B4-BE49-F238E27FC236}">
                  <a16:creationId xmlns:a16="http://schemas.microsoft.com/office/drawing/2014/main" id="{46D1255F-1C85-43EC-8D51-132A23061C43}"/>
                </a:ext>
              </a:extLst>
            </p:cNvPr>
            <p:cNvSpPr/>
            <p:nvPr/>
          </p:nvSpPr>
          <p:spPr bwMode="auto">
            <a:xfrm>
              <a:off x="2290" y="1263"/>
              <a:ext cx="269" cy="2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8" name="Freeform 105">
              <a:extLst>
                <a:ext uri="{FF2B5EF4-FFF2-40B4-BE49-F238E27FC236}">
                  <a16:creationId xmlns:a16="http://schemas.microsoft.com/office/drawing/2014/main" id="{0F782CB3-EB88-49A7-B25D-F29654642C05}"/>
                </a:ext>
              </a:extLst>
            </p:cNvPr>
            <p:cNvSpPr/>
            <p:nvPr/>
          </p:nvSpPr>
          <p:spPr bwMode="auto">
            <a:xfrm>
              <a:off x="2772" y="1102"/>
              <a:ext cx="210" cy="31"/>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19" name="Freeform 106">
              <a:extLst>
                <a:ext uri="{FF2B5EF4-FFF2-40B4-BE49-F238E27FC236}">
                  <a16:creationId xmlns:a16="http://schemas.microsoft.com/office/drawing/2014/main" id="{DDE600DE-AB62-4372-B502-E3510DD3D027}"/>
                </a:ext>
              </a:extLst>
            </p:cNvPr>
            <p:cNvSpPr/>
            <p:nvPr/>
          </p:nvSpPr>
          <p:spPr bwMode="auto">
            <a:xfrm>
              <a:off x="2899" y="814"/>
              <a:ext cx="308" cy="139"/>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0" name="Freeform 107">
              <a:extLst>
                <a:ext uri="{FF2B5EF4-FFF2-40B4-BE49-F238E27FC236}">
                  <a16:creationId xmlns:a16="http://schemas.microsoft.com/office/drawing/2014/main" id="{57C948B8-AF4E-4D3E-A40D-3005D5670956}"/>
                </a:ext>
              </a:extLst>
            </p:cNvPr>
            <p:cNvSpPr/>
            <p:nvPr/>
          </p:nvSpPr>
          <p:spPr bwMode="auto">
            <a:xfrm>
              <a:off x="2571" y="814"/>
              <a:ext cx="331" cy="78"/>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1" name="Freeform 108">
              <a:extLst>
                <a:ext uri="{FF2B5EF4-FFF2-40B4-BE49-F238E27FC236}">
                  <a16:creationId xmlns:a16="http://schemas.microsoft.com/office/drawing/2014/main" id="{716547E4-9257-488C-A0F4-DD7680C1421C}"/>
                </a:ext>
              </a:extLst>
            </p:cNvPr>
            <p:cNvSpPr/>
            <p:nvPr/>
          </p:nvSpPr>
          <p:spPr bwMode="auto">
            <a:xfrm>
              <a:off x="2895" y="819"/>
              <a:ext cx="94" cy="290"/>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2" name="Freeform 109">
              <a:extLst>
                <a:ext uri="{FF2B5EF4-FFF2-40B4-BE49-F238E27FC236}">
                  <a16:creationId xmlns:a16="http://schemas.microsoft.com/office/drawing/2014/main" id="{08F81FB8-B2D4-436E-BD45-10247E28D5A2}"/>
                </a:ext>
              </a:extLst>
            </p:cNvPr>
            <p:cNvSpPr/>
            <p:nvPr/>
          </p:nvSpPr>
          <p:spPr bwMode="auto">
            <a:xfrm>
              <a:off x="2762" y="823"/>
              <a:ext cx="142" cy="305"/>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3" name="Freeform 110">
              <a:extLst>
                <a:ext uri="{FF2B5EF4-FFF2-40B4-BE49-F238E27FC236}">
                  <a16:creationId xmlns:a16="http://schemas.microsoft.com/office/drawing/2014/main" id="{AB4F80E2-65BB-4E3B-8878-40F687FA5111}"/>
                </a:ext>
              </a:extLst>
            </p:cNvPr>
            <p:cNvSpPr/>
            <p:nvPr/>
          </p:nvSpPr>
          <p:spPr bwMode="auto">
            <a:xfrm>
              <a:off x="2550" y="887"/>
              <a:ext cx="28" cy="373"/>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4" name="Freeform 111">
              <a:extLst>
                <a:ext uri="{FF2B5EF4-FFF2-40B4-BE49-F238E27FC236}">
                  <a16:creationId xmlns:a16="http://schemas.microsoft.com/office/drawing/2014/main" id="{118C72F9-893C-4ACC-9DF0-5C2B41751770}"/>
                </a:ext>
              </a:extLst>
            </p:cNvPr>
            <p:cNvSpPr/>
            <p:nvPr/>
          </p:nvSpPr>
          <p:spPr bwMode="auto">
            <a:xfrm>
              <a:off x="2977" y="1107"/>
              <a:ext cx="121" cy="281"/>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5" name="Freeform 112">
              <a:extLst>
                <a:ext uri="{FF2B5EF4-FFF2-40B4-BE49-F238E27FC236}">
                  <a16:creationId xmlns:a16="http://schemas.microsoft.com/office/drawing/2014/main" id="{CD372026-DFFF-40BA-AEAB-A3B2BBB8AEB6}"/>
                </a:ext>
              </a:extLst>
            </p:cNvPr>
            <p:cNvSpPr/>
            <p:nvPr/>
          </p:nvSpPr>
          <p:spPr bwMode="auto">
            <a:xfrm>
              <a:off x="2769" y="1126"/>
              <a:ext cx="74" cy="224"/>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6" name="Freeform 113">
              <a:extLst>
                <a:ext uri="{FF2B5EF4-FFF2-40B4-BE49-F238E27FC236}">
                  <a16:creationId xmlns:a16="http://schemas.microsoft.com/office/drawing/2014/main" id="{B62E034F-1D29-4366-8289-EFC9A4B7495F}"/>
                </a:ext>
              </a:extLst>
            </p:cNvPr>
            <p:cNvSpPr/>
            <p:nvPr/>
          </p:nvSpPr>
          <p:spPr bwMode="auto">
            <a:xfrm>
              <a:off x="2836" y="1109"/>
              <a:ext cx="148" cy="248"/>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7" name="Freeform 114">
              <a:extLst>
                <a:ext uri="{FF2B5EF4-FFF2-40B4-BE49-F238E27FC236}">
                  <a16:creationId xmlns:a16="http://schemas.microsoft.com/office/drawing/2014/main" id="{C20C1132-BF49-4C04-B3DB-0FE87A135471}"/>
                </a:ext>
              </a:extLst>
            </p:cNvPr>
            <p:cNvSpPr/>
            <p:nvPr/>
          </p:nvSpPr>
          <p:spPr bwMode="auto">
            <a:xfrm>
              <a:off x="2987" y="1105"/>
              <a:ext cx="255" cy="160"/>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8" name="Freeform 115">
              <a:extLst>
                <a:ext uri="{FF2B5EF4-FFF2-40B4-BE49-F238E27FC236}">
                  <a16:creationId xmlns:a16="http://schemas.microsoft.com/office/drawing/2014/main" id="{9FB9757A-1A9A-4A2D-826F-FBEACFD895FA}"/>
                </a:ext>
              </a:extLst>
            </p:cNvPr>
            <p:cNvSpPr/>
            <p:nvPr/>
          </p:nvSpPr>
          <p:spPr bwMode="auto">
            <a:xfrm>
              <a:off x="3235" y="1263"/>
              <a:ext cx="165" cy="217"/>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29" name="Freeform 116">
              <a:extLst>
                <a:ext uri="{FF2B5EF4-FFF2-40B4-BE49-F238E27FC236}">
                  <a16:creationId xmlns:a16="http://schemas.microsoft.com/office/drawing/2014/main" id="{7674FBE2-1FD9-4D4A-8707-0FCD2E8D11FA}"/>
                </a:ext>
              </a:extLst>
            </p:cNvPr>
            <p:cNvSpPr/>
            <p:nvPr/>
          </p:nvSpPr>
          <p:spPr bwMode="auto">
            <a:xfrm>
              <a:off x="3150" y="1270"/>
              <a:ext cx="94" cy="321"/>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0" name="Freeform 117">
              <a:extLst>
                <a:ext uri="{FF2B5EF4-FFF2-40B4-BE49-F238E27FC236}">
                  <a16:creationId xmlns:a16="http://schemas.microsoft.com/office/drawing/2014/main" id="{253E3B86-95DC-4E42-92DD-E70F36946B68}"/>
                </a:ext>
              </a:extLst>
            </p:cNvPr>
            <p:cNvSpPr/>
            <p:nvPr/>
          </p:nvSpPr>
          <p:spPr bwMode="auto">
            <a:xfrm>
              <a:off x="2838" y="1357"/>
              <a:ext cx="158" cy="284"/>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1" name="Freeform 118">
              <a:extLst>
                <a:ext uri="{FF2B5EF4-FFF2-40B4-BE49-F238E27FC236}">
                  <a16:creationId xmlns:a16="http://schemas.microsoft.com/office/drawing/2014/main" id="{F9904336-9573-4AA3-AB62-D3841F67B507}"/>
                </a:ext>
              </a:extLst>
            </p:cNvPr>
            <p:cNvSpPr/>
            <p:nvPr/>
          </p:nvSpPr>
          <p:spPr bwMode="auto">
            <a:xfrm>
              <a:off x="2987" y="1390"/>
              <a:ext cx="109" cy="2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2" name="Freeform 119">
              <a:extLst>
                <a:ext uri="{FF2B5EF4-FFF2-40B4-BE49-F238E27FC236}">
                  <a16:creationId xmlns:a16="http://schemas.microsoft.com/office/drawing/2014/main" id="{F7CFD741-F665-46EC-BB6A-D15B3DEBBA89}"/>
                </a:ext>
              </a:extLst>
            </p:cNvPr>
            <p:cNvSpPr/>
            <p:nvPr/>
          </p:nvSpPr>
          <p:spPr bwMode="auto">
            <a:xfrm>
              <a:off x="2850" y="1634"/>
              <a:ext cx="142" cy="196"/>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3" name="Freeform 120">
              <a:extLst>
                <a:ext uri="{FF2B5EF4-FFF2-40B4-BE49-F238E27FC236}">
                  <a16:creationId xmlns:a16="http://schemas.microsoft.com/office/drawing/2014/main" id="{3F67D52A-CA69-44F9-896E-655CC2A86835}"/>
                </a:ext>
              </a:extLst>
            </p:cNvPr>
            <p:cNvSpPr/>
            <p:nvPr/>
          </p:nvSpPr>
          <p:spPr bwMode="auto">
            <a:xfrm>
              <a:off x="2850" y="1837"/>
              <a:ext cx="175" cy="205"/>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4" name="Freeform 121">
              <a:extLst>
                <a:ext uri="{FF2B5EF4-FFF2-40B4-BE49-F238E27FC236}">
                  <a16:creationId xmlns:a16="http://schemas.microsoft.com/office/drawing/2014/main" id="{6EA93364-AD27-43B7-9AA4-8AB3E228AF4A}"/>
                </a:ext>
              </a:extLst>
            </p:cNvPr>
            <p:cNvSpPr/>
            <p:nvPr/>
          </p:nvSpPr>
          <p:spPr bwMode="auto">
            <a:xfrm>
              <a:off x="2616" y="1523"/>
              <a:ext cx="241" cy="321"/>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sp>
          <p:nvSpPr>
            <p:cNvPr id="135" name="Oval 122">
              <a:extLst>
                <a:ext uri="{FF2B5EF4-FFF2-40B4-BE49-F238E27FC236}">
                  <a16:creationId xmlns:a16="http://schemas.microsoft.com/office/drawing/2014/main" id="{DB1B00BD-CC07-415C-8119-59216A3EA1DE}"/>
                </a:ext>
              </a:extLst>
            </p:cNvPr>
            <p:cNvSpPr>
              <a:spLocks noChangeArrowheads="1"/>
            </p:cNvSpPr>
            <p:nvPr/>
          </p:nvSpPr>
          <p:spPr bwMode="auto">
            <a:xfrm>
              <a:off x="2786" y="1291"/>
              <a:ext cx="111" cy="11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6" name="Oval 123">
              <a:extLst>
                <a:ext uri="{FF2B5EF4-FFF2-40B4-BE49-F238E27FC236}">
                  <a16:creationId xmlns:a16="http://schemas.microsoft.com/office/drawing/2014/main" id="{1DED8952-ACA8-4429-9E0B-2EF6F208F546}"/>
                </a:ext>
              </a:extLst>
            </p:cNvPr>
            <p:cNvSpPr>
              <a:spLocks noChangeArrowheads="1"/>
            </p:cNvSpPr>
            <p:nvPr/>
          </p:nvSpPr>
          <p:spPr bwMode="auto">
            <a:xfrm>
              <a:off x="2306" y="1591"/>
              <a:ext cx="111" cy="114"/>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7" name="Oval 124">
              <a:extLst>
                <a:ext uri="{FF2B5EF4-FFF2-40B4-BE49-F238E27FC236}">
                  <a16:creationId xmlns:a16="http://schemas.microsoft.com/office/drawing/2014/main" id="{427AFAF1-47F1-4A4A-A0DA-1990894D2986}"/>
                </a:ext>
              </a:extLst>
            </p:cNvPr>
            <p:cNvSpPr>
              <a:spLocks noChangeArrowheads="1"/>
            </p:cNvSpPr>
            <p:nvPr/>
          </p:nvSpPr>
          <p:spPr bwMode="auto">
            <a:xfrm>
              <a:off x="2798" y="2137"/>
              <a:ext cx="111" cy="11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8" name="Oval 125">
              <a:extLst>
                <a:ext uri="{FF2B5EF4-FFF2-40B4-BE49-F238E27FC236}">
                  <a16:creationId xmlns:a16="http://schemas.microsoft.com/office/drawing/2014/main" id="{09E012E0-C037-4BA9-ABF8-A8541A629B8A}"/>
                </a:ext>
              </a:extLst>
            </p:cNvPr>
            <p:cNvSpPr>
              <a:spLocks noChangeArrowheads="1"/>
            </p:cNvSpPr>
            <p:nvPr/>
          </p:nvSpPr>
          <p:spPr bwMode="auto">
            <a:xfrm>
              <a:off x="2798" y="1579"/>
              <a:ext cx="111" cy="111"/>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39" name="Oval 126">
              <a:extLst>
                <a:ext uri="{FF2B5EF4-FFF2-40B4-BE49-F238E27FC236}">
                  <a16:creationId xmlns:a16="http://schemas.microsoft.com/office/drawing/2014/main" id="{96907C6A-D914-4D60-8BB5-1A8AA0E9D01C}"/>
                </a:ext>
              </a:extLst>
            </p:cNvPr>
            <p:cNvSpPr>
              <a:spLocks noChangeArrowheads="1"/>
            </p:cNvSpPr>
            <p:nvPr/>
          </p:nvSpPr>
          <p:spPr bwMode="auto">
            <a:xfrm>
              <a:off x="2781" y="1761"/>
              <a:ext cx="144" cy="144"/>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0" name="Oval 127">
              <a:extLst>
                <a:ext uri="{FF2B5EF4-FFF2-40B4-BE49-F238E27FC236}">
                  <a16:creationId xmlns:a16="http://schemas.microsoft.com/office/drawing/2014/main" id="{E869C5BA-1536-4907-AC4B-FE69F088FE68}"/>
                </a:ext>
              </a:extLst>
            </p:cNvPr>
            <p:cNvSpPr>
              <a:spLocks noChangeArrowheads="1"/>
            </p:cNvSpPr>
            <p:nvPr/>
          </p:nvSpPr>
          <p:spPr bwMode="auto">
            <a:xfrm>
              <a:off x="3341" y="1421"/>
              <a:ext cx="114" cy="111"/>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1" name="Oval 128">
              <a:extLst>
                <a:ext uri="{FF2B5EF4-FFF2-40B4-BE49-F238E27FC236}">
                  <a16:creationId xmlns:a16="http://schemas.microsoft.com/office/drawing/2014/main" id="{72907A51-9932-4CFE-8404-31CDB48FF133}"/>
                </a:ext>
              </a:extLst>
            </p:cNvPr>
            <p:cNvSpPr>
              <a:spLocks noChangeArrowheads="1"/>
            </p:cNvSpPr>
            <p:nvPr/>
          </p:nvSpPr>
          <p:spPr bwMode="auto">
            <a:xfrm>
              <a:off x="2524" y="835"/>
              <a:ext cx="111" cy="11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2" name="Oval 129">
              <a:extLst>
                <a:ext uri="{FF2B5EF4-FFF2-40B4-BE49-F238E27FC236}">
                  <a16:creationId xmlns:a16="http://schemas.microsoft.com/office/drawing/2014/main" id="{C05A69C0-86A6-4015-B655-3E060CACA1EF}"/>
                </a:ext>
              </a:extLst>
            </p:cNvPr>
            <p:cNvSpPr>
              <a:spLocks noChangeArrowheads="1"/>
            </p:cNvSpPr>
            <p:nvPr/>
          </p:nvSpPr>
          <p:spPr bwMode="auto">
            <a:xfrm>
              <a:off x="2521" y="1227"/>
              <a:ext cx="81" cy="81"/>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3" name="Oval 130">
              <a:extLst>
                <a:ext uri="{FF2B5EF4-FFF2-40B4-BE49-F238E27FC236}">
                  <a16:creationId xmlns:a16="http://schemas.microsoft.com/office/drawing/2014/main" id="{65E483DD-0146-4072-9713-FFCC1A9D7F04}"/>
                </a:ext>
              </a:extLst>
            </p:cNvPr>
            <p:cNvSpPr>
              <a:spLocks noChangeArrowheads="1"/>
            </p:cNvSpPr>
            <p:nvPr/>
          </p:nvSpPr>
          <p:spPr bwMode="auto">
            <a:xfrm>
              <a:off x="2250" y="1249"/>
              <a:ext cx="80" cy="80"/>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4" name="Oval 131">
              <a:extLst>
                <a:ext uri="{FF2B5EF4-FFF2-40B4-BE49-F238E27FC236}">
                  <a16:creationId xmlns:a16="http://schemas.microsoft.com/office/drawing/2014/main" id="{2CD644C1-8C7F-4CF4-99DC-55156CD222AA}"/>
                </a:ext>
              </a:extLst>
            </p:cNvPr>
            <p:cNvSpPr>
              <a:spLocks noChangeArrowheads="1"/>
            </p:cNvSpPr>
            <p:nvPr/>
          </p:nvSpPr>
          <p:spPr bwMode="auto">
            <a:xfrm>
              <a:off x="2351" y="1001"/>
              <a:ext cx="81" cy="80"/>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5" name="Oval 132">
              <a:extLst>
                <a:ext uri="{FF2B5EF4-FFF2-40B4-BE49-F238E27FC236}">
                  <a16:creationId xmlns:a16="http://schemas.microsoft.com/office/drawing/2014/main" id="{184EE0FC-4FFB-4E1A-ABCC-099A9A3B063A}"/>
                </a:ext>
              </a:extLst>
            </p:cNvPr>
            <p:cNvSpPr>
              <a:spLocks noChangeArrowheads="1"/>
            </p:cNvSpPr>
            <p:nvPr/>
          </p:nvSpPr>
          <p:spPr bwMode="auto">
            <a:xfrm>
              <a:off x="2942" y="1069"/>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6" name="Oval 133">
              <a:extLst>
                <a:ext uri="{FF2B5EF4-FFF2-40B4-BE49-F238E27FC236}">
                  <a16:creationId xmlns:a16="http://schemas.microsoft.com/office/drawing/2014/main" id="{1F429F4B-0B1A-43D4-A3C9-D823A3AA5735}"/>
                </a:ext>
              </a:extLst>
            </p:cNvPr>
            <p:cNvSpPr>
              <a:spLocks noChangeArrowheads="1"/>
            </p:cNvSpPr>
            <p:nvPr/>
          </p:nvSpPr>
          <p:spPr bwMode="auto">
            <a:xfrm>
              <a:off x="3346" y="1109"/>
              <a:ext cx="80" cy="81"/>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7" name="Oval 134">
              <a:extLst>
                <a:ext uri="{FF2B5EF4-FFF2-40B4-BE49-F238E27FC236}">
                  <a16:creationId xmlns:a16="http://schemas.microsoft.com/office/drawing/2014/main" id="{FF3EE278-216F-4CA8-A303-1039064C3F65}"/>
                </a:ext>
              </a:extLst>
            </p:cNvPr>
            <p:cNvSpPr>
              <a:spLocks noChangeArrowheads="1"/>
            </p:cNvSpPr>
            <p:nvPr/>
          </p:nvSpPr>
          <p:spPr bwMode="auto">
            <a:xfrm>
              <a:off x="3110" y="1558"/>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8" name="Oval 135">
              <a:extLst>
                <a:ext uri="{FF2B5EF4-FFF2-40B4-BE49-F238E27FC236}">
                  <a16:creationId xmlns:a16="http://schemas.microsoft.com/office/drawing/2014/main" id="{2782D0DD-3C94-49DB-98FB-CC88F3002EAE}"/>
                </a:ext>
              </a:extLst>
            </p:cNvPr>
            <p:cNvSpPr>
              <a:spLocks noChangeArrowheads="1"/>
            </p:cNvSpPr>
            <p:nvPr/>
          </p:nvSpPr>
          <p:spPr bwMode="auto">
            <a:xfrm>
              <a:off x="3204" y="1225"/>
              <a:ext cx="78" cy="78"/>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49" name="Oval 136">
              <a:extLst>
                <a:ext uri="{FF2B5EF4-FFF2-40B4-BE49-F238E27FC236}">
                  <a16:creationId xmlns:a16="http://schemas.microsoft.com/office/drawing/2014/main" id="{0E27E122-B14D-4602-BB7A-18AC9009B612}"/>
                </a:ext>
              </a:extLst>
            </p:cNvPr>
            <p:cNvSpPr>
              <a:spLocks noChangeArrowheads="1"/>
            </p:cNvSpPr>
            <p:nvPr/>
          </p:nvSpPr>
          <p:spPr bwMode="auto">
            <a:xfrm>
              <a:off x="2491" y="1962"/>
              <a:ext cx="80" cy="80"/>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0" name="Oval 137">
              <a:extLst>
                <a:ext uri="{FF2B5EF4-FFF2-40B4-BE49-F238E27FC236}">
                  <a16:creationId xmlns:a16="http://schemas.microsoft.com/office/drawing/2014/main" id="{92139F34-6FE3-4EC4-89C4-8983F909DC3F}"/>
                </a:ext>
              </a:extLst>
            </p:cNvPr>
            <p:cNvSpPr>
              <a:spLocks noChangeArrowheads="1"/>
            </p:cNvSpPr>
            <p:nvPr/>
          </p:nvSpPr>
          <p:spPr bwMode="auto">
            <a:xfrm>
              <a:off x="3136" y="1901"/>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1" name="Oval 138">
              <a:extLst>
                <a:ext uri="{FF2B5EF4-FFF2-40B4-BE49-F238E27FC236}">
                  <a16:creationId xmlns:a16="http://schemas.microsoft.com/office/drawing/2014/main" id="{B749CFB1-A047-4912-8AF9-95470D2FA061}"/>
                </a:ext>
              </a:extLst>
            </p:cNvPr>
            <p:cNvSpPr>
              <a:spLocks noChangeArrowheads="1"/>
            </p:cNvSpPr>
            <p:nvPr/>
          </p:nvSpPr>
          <p:spPr bwMode="auto">
            <a:xfrm>
              <a:off x="2746" y="1102"/>
              <a:ext cx="57" cy="59"/>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2" name="Oval 139">
              <a:extLst>
                <a:ext uri="{FF2B5EF4-FFF2-40B4-BE49-F238E27FC236}">
                  <a16:creationId xmlns:a16="http://schemas.microsoft.com/office/drawing/2014/main" id="{EC24BBDF-FA00-4B52-9D6B-2FAE5CB32993}"/>
                </a:ext>
              </a:extLst>
            </p:cNvPr>
            <p:cNvSpPr>
              <a:spLocks noChangeArrowheads="1"/>
            </p:cNvSpPr>
            <p:nvPr/>
          </p:nvSpPr>
          <p:spPr bwMode="auto">
            <a:xfrm>
              <a:off x="2422" y="1395"/>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3" name="Oval 140">
              <a:extLst>
                <a:ext uri="{FF2B5EF4-FFF2-40B4-BE49-F238E27FC236}">
                  <a16:creationId xmlns:a16="http://schemas.microsoft.com/office/drawing/2014/main" id="{F270FBA7-2419-4593-AE89-5727AEAC76B6}"/>
                </a:ext>
              </a:extLst>
            </p:cNvPr>
            <p:cNvSpPr>
              <a:spLocks noChangeArrowheads="1"/>
            </p:cNvSpPr>
            <p:nvPr/>
          </p:nvSpPr>
          <p:spPr bwMode="auto">
            <a:xfrm>
              <a:off x="2573" y="1357"/>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4" name="Oval 141">
              <a:extLst>
                <a:ext uri="{FF2B5EF4-FFF2-40B4-BE49-F238E27FC236}">
                  <a16:creationId xmlns:a16="http://schemas.microsoft.com/office/drawing/2014/main" id="{47726A5E-09A5-473C-906E-47DBF4343E78}"/>
                </a:ext>
              </a:extLst>
            </p:cNvPr>
            <p:cNvSpPr>
              <a:spLocks noChangeArrowheads="1"/>
            </p:cNvSpPr>
            <p:nvPr/>
          </p:nvSpPr>
          <p:spPr bwMode="auto">
            <a:xfrm>
              <a:off x="3065" y="1362"/>
              <a:ext cx="59" cy="57"/>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5" name="Oval 142">
              <a:extLst>
                <a:ext uri="{FF2B5EF4-FFF2-40B4-BE49-F238E27FC236}">
                  <a16:creationId xmlns:a16="http://schemas.microsoft.com/office/drawing/2014/main" id="{6E996F98-74BC-4B66-A288-32D44FF1BD0B}"/>
                </a:ext>
              </a:extLst>
            </p:cNvPr>
            <p:cNvSpPr>
              <a:spLocks noChangeArrowheads="1"/>
            </p:cNvSpPr>
            <p:nvPr/>
          </p:nvSpPr>
          <p:spPr bwMode="auto">
            <a:xfrm>
              <a:off x="2968" y="1610"/>
              <a:ext cx="57" cy="57"/>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6" name="Oval 143">
              <a:extLst>
                <a:ext uri="{FF2B5EF4-FFF2-40B4-BE49-F238E27FC236}">
                  <a16:creationId xmlns:a16="http://schemas.microsoft.com/office/drawing/2014/main" id="{848D8831-3BB1-4656-B361-08FB2A08634F}"/>
                </a:ext>
              </a:extLst>
            </p:cNvPr>
            <p:cNvSpPr>
              <a:spLocks noChangeArrowheads="1"/>
            </p:cNvSpPr>
            <p:nvPr/>
          </p:nvSpPr>
          <p:spPr bwMode="auto">
            <a:xfrm>
              <a:off x="2873" y="790"/>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7" name="Oval 144">
              <a:extLst>
                <a:ext uri="{FF2B5EF4-FFF2-40B4-BE49-F238E27FC236}">
                  <a16:creationId xmlns:a16="http://schemas.microsoft.com/office/drawing/2014/main" id="{6C0A9BE2-36CD-4AD6-9874-5D69B1CAFE12}"/>
                </a:ext>
              </a:extLst>
            </p:cNvPr>
            <p:cNvSpPr>
              <a:spLocks noChangeArrowheads="1"/>
            </p:cNvSpPr>
            <p:nvPr/>
          </p:nvSpPr>
          <p:spPr bwMode="auto">
            <a:xfrm>
              <a:off x="3178" y="923"/>
              <a:ext cx="57" cy="56"/>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8" name="Oval 145">
              <a:extLst>
                <a:ext uri="{FF2B5EF4-FFF2-40B4-BE49-F238E27FC236}">
                  <a16:creationId xmlns:a16="http://schemas.microsoft.com/office/drawing/2014/main" id="{FBE25EB7-5EC3-46D1-B255-48FFA0689076}"/>
                </a:ext>
              </a:extLst>
            </p:cNvPr>
            <p:cNvSpPr>
              <a:spLocks noChangeArrowheads="1"/>
            </p:cNvSpPr>
            <p:nvPr/>
          </p:nvSpPr>
          <p:spPr bwMode="auto">
            <a:xfrm>
              <a:off x="3254" y="1707"/>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59" name="Oval 146">
              <a:extLst>
                <a:ext uri="{FF2B5EF4-FFF2-40B4-BE49-F238E27FC236}">
                  <a16:creationId xmlns:a16="http://schemas.microsoft.com/office/drawing/2014/main" id="{AD23A98C-2066-4520-A405-A6E5B4AE9E6C}"/>
                </a:ext>
              </a:extLst>
            </p:cNvPr>
            <p:cNvSpPr>
              <a:spLocks noChangeArrowheads="1"/>
            </p:cNvSpPr>
            <p:nvPr/>
          </p:nvSpPr>
          <p:spPr bwMode="auto">
            <a:xfrm>
              <a:off x="3119" y="2139"/>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0" name="Oval 147">
              <a:extLst>
                <a:ext uri="{FF2B5EF4-FFF2-40B4-BE49-F238E27FC236}">
                  <a16:creationId xmlns:a16="http://schemas.microsoft.com/office/drawing/2014/main" id="{65B2754F-451E-4015-958C-B2DF6511E9D6}"/>
                </a:ext>
              </a:extLst>
            </p:cNvPr>
            <p:cNvSpPr>
              <a:spLocks noChangeArrowheads="1"/>
            </p:cNvSpPr>
            <p:nvPr/>
          </p:nvSpPr>
          <p:spPr bwMode="auto">
            <a:xfrm>
              <a:off x="2994" y="2170"/>
              <a:ext cx="57"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1" name="Oval 148">
              <a:extLst>
                <a:ext uri="{FF2B5EF4-FFF2-40B4-BE49-F238E27FC236}">
                  <a16:creationId xmlns:a16="http://schemas.microsoft.com/office/drawing/2014/main" id="{4F7CED4D-E9C9-442A-A655-CE91E3FDC792}"/>
                </a:ext>
              </a:extLst>
            </p:cNvPr>
            <p:cNvSpPr>
              <a:spLocks noChangeArrowheads="1"/>
            </p:cNvSpPr>
            <p:nvPr/>
          </p:nvSpPr>
          <p:spPr bwMode="auto">
            <a:xfrm>
              <a:off x="2557" y="2172"/>
              <a:ext cx="56" cy="59"/>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2" name="Oval 149">
              <a:extLst>
                <a:ext uri="{FF2B5EF4-FFF2-40B4-BE49-F238E27FC236}">
                  <a16:creationId xmlns:a16="http://schemas.microsoft.com/office/drawing/2014/main" id="{B144A6CE-C901-4D45-82C9-461AFCA70FFC}"/>
                </a:ext>
              </a:extLst>
            </p:cNvPr>
            <p:cNvSpPr>
              <a:spLocks noChangeArrowheads="1"/>
            </p:cNvSpPr>
            <p:nvPr/>
          </p:nvSpPr>
          <p:spPr bwMode="auto">
            <a:xfrm>
              <a:off x="2618" y="1735"/>
              <a:ext cx="81" cy="81"/>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3" name="Oval 150">
              <a:extLst>
                <a:ext uri="{FF2B5EF4-FFF2-40B4-BE49-F238E27FC236}">
                  <a16:creationId xmlns:a16="http://schemas.microsoft.com/office/drawing/2014/main" id="{34254D5C-0A51-435B-B97D-8953BF301A4C}"/>
                </a:ext>
              </a:extLst>
            </p:cNvPr>
            <p:cNvSpPr>
              <a:spLocks noChangeArrowheads="1"/>
            </p:cNvSpPr>
            <p:nvPr/>
          </p:nvSpPr>
          <p:spPr bwMode="auto">
            <a:xfrm>
              <a:off x="2989" y="1809"/>
              <a:ext cx="81" cy="80"/>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4" name="Oval 151">
              <a:extLst>
                <a:ext uri="{FF2B5EF4-FFF2-40B4-BE49-F238E27FC236}">
                  <a16:creationId xmlns:a16="http://schemas.microsoft.com/office/drawing/2014/main" id="{982405A5-4C47-4562-9B1E-CBB1CA70F184}"/>
                </a:ext>
              </a:extLst>
            </p:cNvPr>
            <p:cNvSpPr>
              <a:spLocks noChangeArrowheads="1"/>
            </p:cNvSpPr>
            <p:nvPr/>
          </p:nvSpPr>
          <p:spPr bwMode="auto">
            <a:xfrm>
              <a:off x="2994" y="2009"/>
              <a:ext cx="80" cy="81"/>
            </a:xfrm>
            <a:prstGeom prst="ellipse">
              <a:avLst/>
            </a:prstGeom>
            <a:grpFill/>
            <a:ln w="25400" cap="flat" cmpd="sng" algn="ctr">
              <a:noFill/>
              <a:prstDash val="solid"/>
            </a:ln>
            <a:effectLst/>
            <a:scene3d>
              <a:camera prst="orthographicFront"/>
              <a:lightRig rig="threePt" dir="t"/>
            </a:scene3d>
            <a:sp3d>
              <a:bevelT w="254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5" name="Oval 152">
              <a:extLst>
                <a:ext uri="{FF2B5EF4-FFF2-40B4-BE49-F238E27FC236}">
                  <a16:creationId xmlns:a16="http://schemas.microsoft.com/office/drawing/2014/main" id="{3B022348-C2DE-4E0C-A764-9B016B5E2797}"/>
                </a:ext>
              </a:extLst>
            </p:cNvPr>
            <p:cNvSpPr>
              <a:spLocks noChangeArrowheads="1"/>
            </p:cNvSpPr>
            <p:nvPr/>
          </p:nvSpPr>
          <p:spPr bwMode="auto">
            <a:xfrm>
              <a:off x="2694" y="1991"/>
              <a:ext cx="80" cy="80"/>
            </a:xfrm>
            <a:prstGeom prst="ellipse">
              <a:avLst/>
            </a:prstGeom>
            <a:grpFill/>
            <a:ln w="25400" cap="flat" cmpd="sng" algn="ctr">
              <a:noFill/>
              <a:prstDash val="solid"/>
            </a:ln>
            <a:effectLst/>
            <a:scene3d>
              <a:camera prst="orthographicFront"/>
              <a:lightRig rig="threePt" dir="t"/>
            </a:scene3d>
            <a:sp3d>
              <a:bevelT w="38100" h="12700"/>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6" name="Oval 153">
              <a:extLst>
                <a:ext uri="{FF2B5EF4-FFF2-40B4-BE49-F238E27FC236}">
                  <a16:creationId xmlns:a16="http://schemas.microsoft.com/office/drawing/2014/main" id="{D3AB68F9-66E2-4C08-A08B-45CF9CA999B5}"/>
                </a:ext>
              </a:extLst>
            </p:cNvPr>
            <p:cNvSpPr>
              <a:spLocks noChangeArrowheads="1"/>
            </p:cNvSpPr>
            <p:nvPr/>
          </p:nvSpPr>
          <p:spPr bwMode="auto">
            <a:xfrm>
              <a:off x="2583" y="1483"/>
              <a:ext cx="80" cy="80"/>
            </a:xfrm>
            <a:prstGeom prst="ellipse">
              <a:avLst/>
            </a:prstGeom>
            <a:grpFill/>
            <a:ln w="25400" cap="flat" cmpd="sng" algn="ctr">
              <a:noFill/>
              <a:prstDash val="solid"/>
            </a:ln>
            <a:effectLst/>
            <a:scene3d>
              <a:camera prst="orthographicFront"/>
              <a:lightRig rig="threePt" dir="t"/>
            </a:scene3d>
            <a:sp3d>
              <a:bevelT w="38100" h="12700"/>
              <a:bevelB/>
            </a:sp3d>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67" name="Freeform 154">
              <a:extLst>
                <a:ext uri="{FF2B5EF4-FFF2-40B4-BE49-F238E27FC236}">
                  <a16:creationId xmlns:a16="http://schemas.microsoft.com/office/drawing/2014/main" id="{0C56888D-9B61-46F8-BFB5-55382702F654}"/>
                </a:ext>
              </a:extLst>
            </p:cNvPr>
            <p:cNvSpPr/>
            <p:nvPr/>
          </p:nvSpPr>
          <p:spPr bwMode="auto">
            <a:xfrm>
              <a:off x="2810" y="1787"/>
              <a:ext cx="87" cy="90"/>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grpSp>
        <p:nvGrpSpPr>
          <p:cNvPr id="168" name="组合 167">
            <a:extLst>
              <a:ext uri="{FF2B5EF4-FFF2-40B4-BE49-F238E27FC236}">
                <a16:creationId xmlns:a16="http://schemas.microsoft.com/office/drawing/2014/main" id="{3D9E3553-2DBD-477E-B13D-DFF8516E58AE}"/>
              </a:ext>
            </a:extLst>
          </p:cNvPr>
          <p:cNvGrpSpPr/>
          <p:nvPr/>
        </p:nvGrpSpPr>
        <p:grpSpPr>
          <a:xfrm>
            <a:off x="3331770" y="3997875"/>
            <a:ext cx="338978" cy="338978"/>
            <a:chOff x="2798757" y="2999947"/>
            <a:chExt cx="211861" cy="211861"/>
          </a:xfrm>
        </p:grpSpPr>
        <p:sp>
          <p:nvSpPr>
            <p:cNvPr id="170" name="椭圆 169">
              <a:extLst>
                <a:ext uri="{FF2B5EF4-FFF2-40B4-BE49-F238E27FC236}">
                  <a16:creationId xmlns:a16="http://schemas.microsoft.com/office/drawing/2014/main" id="{184100DE-4D34-4A65-BE16-C7294A5DE37E}"/>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dirty="0">
                <a:solidFill>
                  <a:prstClr val="white"/>
                </a:solidFill>
                <a:latin typeface="Calibri"/>
                <a:ea typeface="宋体" panose="02010600030101010101" pitchFamily="2" charset="-122"/>
              </a:endParaRPr>
            </a:p>
          </p:txBody>
        </p:sp>
        <p:sp>
          <p:nvSpPr>
            <p:cNvPr id="171" name="Freeform 154">
              <a:extLst>
                <a:ext uri="{FF2B5EF4-FFF2-40B4-BE49-F238E27FC236}">
                  <a16:creationId xmlns:a16="http://schemas.microsoft.com/office/drawing/2014/main" id="{C25AA864-51A1-4DEC-AE6F-497DD7E2A6ED}"/>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72" name="矩形 171">
            <a:extLst>
              <a:ext uri="{FF2B5EF4-FFF2-40B4-BE49-F238E27FC236}">
                <a16:creationId xmlns:a16="http://schemas.microsoft.com/office/drawing/2014/main" id="{2D8FBB10-0F34-4AAE-AE4E-C8D9D0001D1D}"/>
              </a:ext>
            </a:extLst>
          </p:cNvPr>
          <p:cNvSpPr/>
          <p:nvPr/>
        </p:nvSpPr>
        <p:spPr>
          <a:xfrm flipH="1">
            <a:off x="1027525" y="4891057"/>
            <a:ext cx="3217629" cy="766907"/>
          </a:xfrm>
          <a:prstGeom prst="rect">
            <a:avLst/>
          </a:prstGeom>
          <a:effectLst/>
        </p:spPr>
        <p:txBody>
          <a:bodyPr wrap="square" lIns="146272" tIns="73135" rIns="146272" bIns="73135">
            <a:spAutoFit/>
          </a:bodyPr>
          <a:lstStyle/>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对应项目：光谱感知</a:t>
            </a: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详情：</a:t>
            </a:r>
            <a:r>
              <a:rPr lang="en-US" altLang="zh-CN" dirty="0"/>
              <a:t> </a:t>
            </a:r>
            <a:r>
              <a:rPr lang="en-US" altLang="zh-CN" dirty="0">
                <a:hlinkClick r:id="rId4"/>
              </a:rPr>
              <a:t> </a:t>
            </a:r>
            <a:r>
              <a:rPr lang="en-US" altLang="zh-CN" sz="1400" dirty="0" err="1">
                <a:hlinkClick r:id="rId4"/>
              </a:rPr>
              <a:t>RFChallenge</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F6DD8FCA-5304-4ABA-A830-698BFCEC560C}"/>
              </a:ext>
            </a:extLst>
          </p:cNvPr>
          <p:cNvSpPr/>
          <p:nvPr/>
        </p:nvSpPr>
        <p:spPr>
          <a:xfrm>
            <a:off x="2229809" y="4510924"/>
            <a:ext cx="2015348" cy="455475"/>
          </a:xfrm>
          <a:prstGeom prst="rect">
            <a:avLst/>
          </a:prstGeom>
        </p:spPr>
        <p:txBody>
          <a:bodyPr wrap="square" lIns="146272" tIns="73135" rIns="146272" bIns="73135">
            <a:spAutoFit/>
          </a:bodyPr>
          <a:lstStyle/>
          <a:p>
            <a:pPr fontAlgn="base"/>
            <a:r>
              <a:rPr lang="zh-CN" altLang="en-US" sz="1920" b="1" dirty="0">
                <a:latin typeface="微软雅黑" panose="020B0503020204020204" pitchFamily="34" charset="-122"/>
                <a:ea typeface="微软雅黑" panose="020B0503020204020204" pitchFamily="34" charset="-122"/>
              </a:rPr>
              <a:t>射频挑战</a:t>
            </a:r>
          </a:p>
        </p:txBody>
      </p:sp>
      <p:grpSp>
        <p:nvGrpSpPr>
          <p:cNvPr id="174" name="组合 173">
            <a:extLst>
              <a:ext uri="{FF2B5EF4-FFF2-40B4-BE49-F238E27FC236}">
                <a16:creationId xmlns:a16="http://schemas.microsoft.com/office/drawing/2014/main" id="{0C76E080-645D-4B2A-BDFA-3B9DCD5FDBDB}"/>
              </a:ext>
            </a:extLst>
          </p:cNvPr>
          <p:cNvGrpSpPr/>
          <p:nvPr/>
        </p:nvGrpSpPr>
        <p:grpSpPr>
          <a:xfrm>
            <a:off x="3331770" y="1924045"/>
            <a:ext cx="338978" cy="338978"/>
            <a:chOff x="2798757" y="2999947"/>
            <a:chExt cx="211861" cy="211861"/>
          </a:xfrm>
        </p:grpSpPr>
        <p:sp>
          <p:nvSpPr>
            <p:cNvPr id="176" name="椭圆 175">
              <a:extLst>
                <a:ext uri="{FF2B5EF4-FFF2-40B4-BE49-F238E27FC236}">
                  <a16:creationId xmlns:a16="http://schemas.microsoft.com/office/drawing/2014/main" id="{6A555DB1-FD0F-4F39-8F05-A711D81ED4A0}"/>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77" name="Freeform 154">
              <a:extLst>
                <a:ext uri="{FF2B5EF4-FFF2-40B4-BE49-F238E27FC236}">
                  <a16:creationId xmlns:a16="http://schemas.microsoft.com/office/drawing/2014/main" id="{03217F80-7E08-42EC-AB6F-6D1E694AD430}"/>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78" name="矩形 177">
            <a:extLst>
              <a:ext uri="{FF2B5EF4-FFF2-40B4-BE49-F238E27FC236}">
                <a16:creationId xmlns:a16="http://schemas.microsoft.com/office/drawing/2014/main" id="{0DD41C8D-05D2-4453-ADB6-2BC64D158481}"/>
              </a:ext>
            </a:extLst>
          </p:cNvPr>
          <p:cNvSpPr/>
          <p:nvPr/>
        </p:nvSpPr>
        <p:spPr>
          <a:xfrm flipH="1">
            <a:off x="1027525" y="2817227"/>
            <a:ext cx="3217631" cy="968436"/>
          </a:xfrm>
          <a:prstGeom prst="rect">
            <a:avLst/>
          </a:prstGeom>
          <a:effectLst/>
        </p:spPr>
        <p:txBody>
          <a:bodyPr wrap="square" lIns="146272" tIns="73135" rIns="146272" bIns="73135">
            <a:spAutoFit/>
          </a:bodyPr>
          <a:lstStyle/>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对应项目：地球智能引擎</a:t>
            </a: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详情：</a:t>
            </a:r>
            <a:r>
              <a:rPr lang="zh-CN" altLang="en-US" sz="1400" dirty="0">
                <a:latin typeface="微软雅黑" panose="020B0503020204020204" pitchFamily="34" charset="-122"/>
                <a:ea typeface="微软雅黑" panose="020B0503020204020204" pitchFamily="34" charset="-122"/>
                <a:hlinkClick r:id="rId5"/>
              </a:rPr>
              <a:t>更多信息</a:t>
            </a:r>
            <a:endParaRPr lang="zh-CN" altLang="en-US" sz="1400" dirty="0">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9" name="矩形 178">
            <a:extLst>
              <a:ext uri="{FF2B5EF4-FFF2-40B4-BE49-F238E27FC236}">
                <a16:creationId xmlns:a16="http://schemas.microsoft.com/office/drawing/2014/main" id="{3E92E87C-FE77-4F24-B8A8-51441EA6B383}"/>
              </a:ext>
            </a:extLst>
          </p:cNvPr>
          <p:cNvSpPr/>
          <p:nvPr/>
        </p:nvSpPr>
        <p:spPr>
          <a:xfrm>
            <a:off x="934587" y="2437084"/>
            <a:ext cx="3310570" cy="391355"/>
          </a:xfrm>
          <a:prstGeom prst="rect">
            <a:avLst/>
          </a:prstGeom>
        </p:spPr>
        <p:txBody>
          <a:bodyPr wrap="square" lIns="146272" tIns="73135" rIns="146272" bIns="73135">
            <a:spAutoFit/>
          </a:bodyPr>
          <a:lstStyle/>
          <a:p>
            <a:pPr algn="just" defTabSz="1462278" fontAlgn="base">
              <a:lnSpc>
                <a:spcPts val="1920"/>
              </a:lnSpc>
              <a:spcBef>
                <a:spcPct val="0"/>
              </a:spcBef>
              <a:spcAft>
                <a:spcPct val="0"/>
              </a:spcAft>
            </a:pPr>
            <a:r>
              <a:rPr lang="zh-CN" altLang="en-US" sz="1920" b="1" dirty="0">
                <a:solidFill>
                  <a:schemeClr val="tx1">
                    <a:lumMod val="75000"/>
                    <a:lumOff val="25000"/>
                  </a:schemeClr>
                </a:solidFill>
                <a:latin typeface="微软雅黑" panose="020B0503020204020204" pitchFamily="34" charset="-122"/>
                <a:ea typeface="微软雅黑" panose="020B0503020204020204" pitchFamily="34" charset="-122"/>
              </a:rPr>
              <a:t>塞维尔：天气挑战</a:t>
            </a:r>
            <a:endParaRPr lang="en-US" altLang="zh-CN" sz="192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80" name="组合 179">
            <a:extLst>
              <a:ext uri="{FF2B5EF4-FFF2-40B4-BE49-F238E27FC236}">
                <a16:creationId xmlns:a16="http://schemas.microsoft.com/office/drawing/2014/main" id="{0AE313E9-7291-4F2C-A2A0-4133F6D4F337}"/>
              </a:ext>
            </a:extLst>
          </p:cNvPr>
          <p:cNvGrpSpPr/>
          <p:nvPr/>
        </p:nvGrpSpPr>
        <p:grpSpPr>
          <a:xfrm>
            <a:off x="8506825" y="1924045"/>
            <a:ext cx="338978" cy="338978"/>
            <a:chOff x="2798757" y="2999947"/>
            <a:chExt cx="211861" cy="211861"/>
          </a:xfrm>
        </p:grpSpPr>
        <p:sp>
          <p:nvSpPr>
            <p:cNvPr id="182" name="椭圆 181">
              <a:extLst>
                <a:ext uri="{FF2B5EF4-FFF2-40B4-BE49-F238E27FC236}">
                  <a16:creationId xmlns:a16="http://schemas.microsoft.com/office/drawing/2014/main" id="{C87D7196-B43A-4721-903D-9D379E2BBB6C}"/>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83" name="Freeform 154">
              <a:extLst>
                <a:ext uri="{FF2B5EF4-FFF2-40B4-BE49-F238E27FC236}">
                  <a16:creationId xmlns:a16="http://schemas.microsoft.com/office/drawing/2014/main" id="{E7CA4B46-F284-467A-B453-30E05D9519A8}"/>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84" name="矩形 183">
            <a:extLst>
              <a:ext uri="{FF2B5EF4-FFF2-40B4-BE49-F238E27FC236}">
                <a16:creationId xmlns:a16="http://schemas.microsoft.com/office/drawing/2014/main" id="{1F0AC4C0-C569-40F9-8A4E-F8F7D9425C71}"/>
              </a:ext>
            </a:extLst>
          </p:cNvPr>
          <p:cNvSpPr/>
          <p:nvPr/>
        </p:nvSpPr>
        <p:spPr>
          <a:xfrm flipH="1">
            <a:off x="8344409" y="2817227"/>
            <a:ext cx="3393500" cy="1071028"/>
          </a:xfrm>
          <a:prstGeom prst="rect">
            <a:avLst/>
          </a:prstGeom>
          <a:effectLst/>
        </p:spPr>
        <p:txBody>
          <a:bodyPr wrap="square" lIns="146272" tIns="73135" rIns="146272" bIns="73135">
            <a:spAutoFit/>
          </a:bodyPr>
          <a:lstStyle/>
          <a:p>
            <a:pPr fontAlgn="base"/>
            <a:r>
              <a:rPr lang="zh-CN" altLang="en-US" sz="1400" dirty="0">
                <a:latin typeface="微软雅黑" panose="020B0503020204020204" pitchFamily="34" charset="-122"/>
                <a:ea typeface="微软雅黑" panose="020B0503020204020204" pitchFamily="34" charset="-122"/>
              </a:rPr>
              <a:t>对应项目：快速人工智能</a:t>
            </a:r>
            <a:endParaRPr lang="en-US" altLang="zh-CN" sz="1400" dirty="0">
              <a:latin typeface="微软雅黑" panose="020B0503020204020204" pitchFamily="34" charset="-122"/>
              <a:ea typeface="微软雅黑" panose="020B0503020204020204" pitchFamily="34" charset="-122"/>
            </a:endParaRPr>
          </a:p>
          <a:p>
            <a:pPr fontAlgn="base"/>
            <a:endParaRPr lang="en-US" altLang="zh-CN" sz="1400" dirty="0">
              <a:latin typeface="微软雅黑" panose="020B0503020204020204" pitchFamily="34" charset="-122"/>
              <a:ea typeface="微软雅黑" panose="020B0503020204020204" pitchFamily="34" charset="-122"/>
            </a:endParaRPr>
          </a:p>
          <a:p>
            <a:pPr fontAlgn="base"/>
            <a:r>
              <a:rPr lang="zh-CN" altLang="en-US" sz="1400" dirty="0">
                <a:latin typeface="微软雅黑" panose="020B0503020204020204" pitchFamily="34" charset="-122"/>
                <a:ea typeface="微软雅黑" panose="020B0503020204020204" pitchFamily="34" charset="-122"/>
              </a:rPr>
              <a:t>详情：</a:t>
            </a:r>
            <a:r>
              <a:rPr lang="en-US" altLang="zh-CN" dirty="0"/>
              <a:t>  </a:t>
            </a:r>
            <a:r>
              <a:rPr lang="en-US" altLang="zh-CN" sz="1400" dirty="0">
                <a:hlinkClick r:id="rId6"/>
              </a:rPr>
              <a:t>DCC</a:t>
            </a:r>
            <a:r>
              <a:rPr lang="en-US" altLang="zh-CN" sz="1400" dirty="0"/>
              <a:t>&amp;</a:t>
            </a:r>
            <a:r>
              <a:rPr lang="en-US" altLang="zh-CN" dirty="0"/>
              <a:t>  </a:t>
            </a:r>
            <a:r>
              <a:rPr lang="en-US" altLang="zh-CN" sz="1400" dirty="0" err="1">
                <a:hlinkClick r:id="rId7"/>
              </a:rPr>
              <a:t>ManeuverIDChallenge</a:t>
            </a:r>
            <a:endParaRPr lang="zh-CN" altLang="en-US" sz="1400" dirty="0">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id="{7ADE785F-E8B3-4DD3-B963-7BE64AC756E0}"/>
              </a:ext>
            </a:extLst>
          </p:cNvPr>
          <p:cNvSpPr/>
          <p:nvPr/>
        </p:nvSpPr>
        <p:spPr>
          <a:xfrm>
            <a:off x="8402904" y="2437084"/>
            <a:ext cx="3789095" cy="701696"/>
          </a:xfrm>
          <a:prstGeom prst="rect">
            <a:avLst/>
          </a:prstGeom>
        </p:spPr>
        <p:txBody>
          <a:bodyPr wrap="square" lIns="146272" tIns="73135" rIns="146272" bIns="73135">
            <a:spAutoFit/>
          </a:bodyPr>
          <a:lstStyle/>
          <a:p>
            <a:pPr fontAlgn="base"/>
            <a:r>
              <a:rPr lang="zh-CN" altLang="en-US" b="1" dirty="0">
                <a:latin typeface="微软雅黑" panose="020B0503020204020204" pitchFamily="34" charset="-122"/>
                <a:ea typeface="微软雅黑" panose="020B0503020204020204" pitchFamily="34" charset="-122"/>
              </a:rPr>
              <a:t>数据中心挑战</a:t>
            </a:r>
            <a:r>
              <a:rPr lang="en-US" altLang="zh-CN" b="1" dirty="0">
                <a:latin typeface="微软雅黑" panose="020B0503020204020204" pitchFamily="34" charset="-122"/>
                <a:ea typeface="微软雅黑" panose="020B0503020204020204" pitchFamily="34" charset="-122"/>
              </a:rPr>
              <a:t>&amp;</a:t>
            </a:r>
            <a:r>
              <a:rPr lang="zh-CN" altLang="en-US" b="1" dirty="0"/>
              <a:t>机动 </a:t>
            </a:r>
            <a:r>
              <a:rPr lang="en-US" altLang="zh-CN" b="1" dirty="0"/>
              <a:t>ID </a:t>
            </a:r>
            <a:r>
              <a:rPr lang="zh-CN" altLang="en-US" b="1" dirty="0"/>
              <a:t>挑战</a:t>
            </a:r>
          </a:p>
          <a:p>
            <a:pPr fontAlgn="base"/>
            <a:endParaRPr lang="zh-CN" altLang="en-US" b="1" dirty="0">
              <a:latin typeface="微软雅黑" panose="020B0503020204020204" pitchFamily="34" charset="-122"/>
              <a:ea typeface="微软雅黑" panose="020B0503020204020204" pitchFamily="34" charset="-122"/>
            </a:endParaRPr>
          </a:p>
        </p:txBody>
      </p:sp>
      <p:grpSp>
        <p:nvGrpSpPr>
          <p:cNvPr id="186" name="组合 185">
            <a:extLst>
              <a:ext uri="{FF2B5EF4-FFF2-40B4-BE49-F238E27FC236}">
                <a16:creationId xmlns:a16="http://schemas.microsoft.com/office/drawing/2014/main" id="{CCC72508-0DB5-40EC-89F9-207ACC29431C}"/>
              </a:ext>
            </a:extLst>
          </p:cNvPr>
          <p:cNvGrpSpPr/>
          <p:nvPr/>
        </p:nvGrpSpPr>
        <p:grpSpPr>
          <a:xfrm>
            <a:off x="8506825" y="3997875"/>
            <a:ext cx="338978" cy="338978"/>
            <a:chOff x="2798757" y="2999947"/>
            <a:chExt cx="211861" cy="211861"/>
          </a:xfrm>
        </p:grpSpPr>
        <p:sp>
          <p:nvSpPr>
            <p:cNvPr id="188" name="椭圆 187">
              <a:extLst>
                <a:ext uri="{FF2B5EF4-FFF2-40B4-BE49-F238E27FC236}">
                  <a16:creationId xmlns:a16="http://schemas.microsoft.com/office/drawing/2014/main" id="{369C42C9-2460-4F7C-A649-2C52AADF6510}"/>
                </a:ext>
              </a:extLst>
            </p:cNvPr>
            <p:cNvSpPr/>
            <p:nvPr/>
          </p:nvSpPr>
          <p:spPr>
            <a:xfrm>
              <a:off x="2798757" y="2999947"/>
              <a:ext cx="211861" cy="211861"/>
            </a:xfrm>
            <a:prstGeom prst="ellipse">
              <a:avLst/>
            </a:prstGeom>
            <a:solidFill>
              <a:srgbClr val="013B6D"/>
            </a:solidFill>
            <a:ln w="25400" cap="flat" cmpd="sng" algn="ctr">
              <a:noFill/>
              <a:prstDash val="solid"/>
            </a:ln>
            <a:effectLst/>
          </p:spPr>
          <p:txBody>
            <a:bodyPr rtlCol="0" anchor="ctr"/>
            <a:lstStyle/>
            <a:p>
              <a:pPr algn="ctr" defTabSz="1462278" fontAlgn="base">
                <a:spcBef>
                  <a:spcPct val="0"/>
                </a:spcBef>
                <a:spcAft>
                  <a:spcPct val="0"/>
                </a:spcAft>
                <a:defRPr/>
              </a:pPr>
              <a:endParaRPr lang="zh-CN" altLang="en-US" sz="2160" kern="0">
                <a:solidFill>
                  <a:prstClr val="white"/>
                </a:solidFill>
                <a:latin typeface="Calibri"/>
                <a:ea typeface="宋体" panose="02010600030101010101" pitchFamily="2" charset="-122"/>
              </a:endParaRPr>
            </a:p>
          </p:txBody>
        </p:sp>
        <p:sp>
          <p:nvSpPr>
            <p:cNvPr id="189" name="Freeform 154">
              <a:extLst>
                <a:ext uri="{FF2B5EF4-FFF2-40B4-BE49-F238E27FC236}">
                  <a16:creationId xmlns:a16="http://schemas.microsoft.com/office/drawing/2014/main" id="{D373ABAD-30EC-4141-979C-1FEC71E3213E}"/>
                </a:ext>
              </a:extLst>
            </p:cNvPr>
            <p:cNvSpPr/>
            <p:nvPr/>
          </p:nvSpPr>
          <p:spPr bwMode="auto">
            <a:xfrm>
              <a:off x="2838622" y="3032686"/>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vert="horz" wrap="square" lIns="109728" tIns="54864" rIns="109728" bIns="54864" numCol="1" anchor="t" anchorCtr="0" compatLnSpc="1"/>
            <a:lstStyle/>
            <a:p>
              <a:pPr defTabSz="1462278" fontAlgn="base">
                <a:spcBef>
                  <a:spcPct val="0"/>
                </a:spcBef>
                <a:spcAft>
                  <a:spcPct val="0"/>
                </a:spcAft>
                <a:defRPr/>
              </a:pPr>
              <a:endParaRPr lang="zh-CN" altLang="en-US" sz="2160" kern="0">
                <a:solidFill>
                  <a:prstClr val="black"/>
                </a:solidFill>
              </a:endParaRPr>
            </a:p>
          </p:txBody>
        </p:sp>
      </p:grpSp>
      <p:sp>
        <p:nvSpPr>
          <p:cNvPr id="190" name="矩形 189">
            <a:extLst>
              <a:ext uri="{FF2B5EF4-FFF2-40B4-BE49-F238E27FC236}">
                <a16:creationId xmlns:a16="http://schemas.microsoft.com/office/drawing/2014/main" id="{DEE1B2D1-0F0A-47B5-8D8C-E9EEBA356F2D}"/>
              </a:ext>
            </a:extLst>
          </p:cNvPr>
          <p:cNvSpPr/>
          <p:nvPr/>
        </p:nvSpPr>
        <p:spPr>
          <a:xfrm flipH="1">
            <a:off x="8344410" y="4891057"/>
            <a:ext cx="3114999" cy="972091"/>
          </a:xfrm>
          <a:prstGeom prst="rect">
            <a:avLst/>
          </a:prstGeom>
          <a:effectLst/>
        </p:spPr>
        <p:txBody>
          <a:bodyPr wrap="square" lIns="146272" tIns="73135" rIns="146272" bIns="73135">
            <a:spAutoFit/>
          </a:bodyPr>
          <a:lstStyle/>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对应项目：使用生理和认知指标进行客观性能预测和优化</a:t>
            </a: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endParaRPr lang="en-US" altLang="zh-CN" sz="144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1462278" fontAlgn="base">
              <a:lnSpc>
                <a:spcPts val="1602"/>
              </a:lnSpc>
              <a:spcBef>
                <a:spcPct val="0"/>
              </a:spcBef>
              <a:spcAft>
                <a:spcPct val="0"/>
              </a:spcAft>
            </a:pPr>
            <a:r>
              <a:rPr lang="zh-CN" altLang="en-US" sz="1440" dirty="0">
                <a:solidFill>
                  <a:schemeClr val="tx1">
                    <a:lumMod val="75000"/>
                    <a:lumOff val="25000"/>
                  </a:schemeClr>
                </a:solidFill>
                <a:latin typeface="微软雅黑" panose="020B0503020204020204" pitchFamily="34" charset="-122"/>
                <a:ea typeface="微软雅黑" panose="020B0503020204020204" pitchFamily="34" charset="-122"/>
              </a:rPr>
              <a:t>详情：</a:t>
            </a:r>
            <a:r>
              <a:rPr lang="en-US" altLang="zh-CN" dirty="0">
                <a:hlinkClick r:id="rId8"/>
              </a:rPr>
              <a:t> </a:t>
            </a:r>
            <a:r>
              <a:rPr lang="en-US" altLang="zh-CN" sz="1400" dirty="0" err="1">
                <a:hlinkClick r:id="rId8"/>
              </a:rPr>
              <a:t>CogPilotDataChallenge</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1" name="矩形 190">
            <a:extLst>
              <a:ext uri="{FF2B5EF4-FFF2-40B4-BE49-F238E27FC236}">
                <a16:creationId xmlns:a16="http://schemas.microsoft.com/office/drawing/2014/main" id="{DD5C7010-95B3-419E-B39F-6B97499664AD}"/>
              </a:ext>
            </a:extLst>
          </p:cNvPr>
          <p:cNvSpPr/>
          <p:nvPr/>
        </p:nvSpPr>
        <p:spPr>
          <a:xfrm>
            <a:off x="8402904" y="4510924"/>
            <a:ext cx="2840483" cy="424697"/>
          </a:xfrm>
          <a:prstGeom prst="rect">
            <a:avLst/>
          </a:prstGeom>
        </p:spPr>
        <p:txBody>
          <a:bodyPr wrap="square" lIns="146272" tIns="73135" rIns="146272" bIns="73135">
            <a:spAutoFit/>
          </a:bodyPr>
          <a:lstStyle/>
          <a:p>
            <a:pPr fontAlgn="base"/>
            <a:r>
              <a:rPr lang="zh-CN" altLang="en-US" b="1" dirty="0">
                <a:latin typeface="微软雅黑" panose="020B0503020204020204" pitchFamily="34" charset="-122"/>
                <a:ea typeface="微软雅黑" panose="020B0503020204020204" pitchFamily="34" charset="-122"/>
              </a:rPr>
              <a:t>齿轮导航仪数据挑战赛</a:t>
            </a:r>
          </a:p>
        </p:txBody>
      </p:sp>
      <p:pic>
        <p:nvPicPr>
          <p:cNvPr id="175" name="图片 1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81078" y="256366"/>
            <a:ext cx="1312291" cy="1305858"/>
          </a:xfrm>
          <a:prstGeom prst="rect">
            <a:avLst/>
          </a:prstGeom>
        </p:spPr>
      </p:pic>
    </p:spTree>
    <p:extLst>
      <p:ext uri="{BB962C8B-B14F-4D97-AF65-F5344CB8AC3E}">
        <p14:creationId xmlns:p14="http://schemas.microsoft.com/office/powerpoint/2010/main" val="1810378722"/>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300" fill="hold"/>
                                        <p:tgtEl>
                                          <p:spTgt spid="23"/>
                                        </p:tgtEl>
                                        <p:attrNameLst>
                                          <p:attrName>ppt_x</p:attrName>
                                        </p:attrNameLst>
                                      </p:cBhvr>
                                      <p:tavLst>
                                        <p:tav tm="0">
                                          <p:val>
                                            <p:strVal val="#ppt_x"/>
                                          </p:val>
                                        </p:tav>
                                        <p:tav tm="100000">
                                          <p:val>
                                            <p:strVal val="#ppt_x"/>
                                          </p:val>
                                        </p:tav>
                                      </p:tavLst>
                                    </p:anim>
                                    <p:anim calcmode="lin" valueType="num">
                                      <p:cBhvr additive="base">
                                        <p:cTn id="17" dur="300" fill="hold"/>
                                        <p:tgtEl>
                                          <p:spTgt spid="23"/>
                                        </p:tgtEl>
                                        <p:attrNameLst>
                                          <p:attrName>ppt_y</p:attrName>
                                        </p:attrNameLst>
                                      </p:cBhvr>
                                      <p:tavLst>
                                        <p:tav tm="0">
                                          <p:val>
                                            <p:strVal val="0-#ppt_h/2"/>
                                          </p:val>
                                        </p:tav>
                                        <p:tav tm="100000">
                                          <p:val>
                                            <p:strVal val="#ppt_y"/>
                                          </p:val>
                                        </p:tav>
                                      </p:tavLst>
                                    </p:anim>
                                  </p:childTnLst>
                                </p:cTn>
                              </p:par>
                              <p:par>
                                <p:cTn id="18" presetID="6" presetClass="entr" presetSubtype="32"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circle(out)">
                                      <p:cBhvr>
                                        <p:cTn id="20" dur="300"/>
                                        <p:tgtEl>
                                          <p:spTgt spid="22"/>
                                        </p:tgtEl>
                                      </p:cBhvr>
                                    </p:animEffect>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26" presetClass="emph" presetSubtype="0" fill="hold" nodeType="withEffect">
                                  <p:stCondLst>
                                    <p:cond delay="0"/>
                                  </p:stCondLst>
                                  <p:childTnLst>
                                    <p:animEffect transition="out" filter="fade">
                                      <p:cBhvr>
                                        <p:cTn id="26" dur="400" tmFilter="0, 0; .2, .5; .8, .5; 1, 0"/>
                                        <p:tgtEl>
                                          <p:spTgt spid="50"/>
                                        </p:tgtEl>
                                      </p:cBhvr>
                                    </p:animEffect>
                                    <p:animScale>
                                      <p:cBhvr>
                                        <p:cTn id="27" dur="200" autoRev="1" fill="hold"/>
                                        <p:tgtEl>
                                          <p:spTgt spid="50"/>
                                        </p:tgtEl>
                                      </p:cBhvr>
                                      <p:by x="105000" y="105000"/>
                                    </p:animScale>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174"/>
                                        </p:tgtEl>
                                        <p:attrNameLst>
                                          <p:attrName>style.visibility</p:attrName>
                                        </p:attrNameLst>
                                      </p:cBhvr>
                                      <p:to>
                                        <p:strVal val="visible"/>
                                      </p:to>
                                    </p:set>
                                    <p:animEffect transition="in" filter="fade">
                                      <p:cBhvr>
                                        <p:cTn id="31" dur="350"/>
                                        <p:tgtEl>
                                          <p:spTgt spid="174"/>
                                        </p:tgtEl>
                                      </p:cBhvr>
                                    </p:animEffect>
                                  </p:childTnLst>
                                </p:cTn>
                              </p:par>
                              <p:par>
                                <p:cTn id="32" presetID="26" presetClass="emph" presetSubtype="0" fill="hold" nodeType="withEffect">
                                  <p:stCondLst>
                                    <p:cond delay="0"/>
                                  </p:stCondLst>
                                  <p:childTnLst>
                                    <p:animEffect transition="out" filter="fade">
                                      <p:cBhvr>
                                        <p:cTn id="33" dur="400" tmFilter="0, 0; .2, .5; .8, .5; 1, 0"/>
                                        <p:tgtEl>
                                          <p:spTgt spid="174"/>
                                        </p:tgtEl>
                                      </p:cBhvr>
                                    </p:animEffect>
                                    <p:animScale>
                                      <p:cBhvr>
                                        <p:cTn id="34" dur="200" autoRev="1" fill="hold"/>
                                        <p:tgtEl>
                                          <p:spTgt spid="174"/>
                                        </p:tgtEl>
                                      </p:cBhvr>
                                      <p:by x="105000" y="105000"/>
                                    </p:animScale>
                                  </p:childTnLst>
                                </p:cTn>
                              </p:par>
                            </p:childTnLst>
                          </p:cTn>
                        </p:par>
                        <p:par>
                          <p:cTn id="35" fill="hold">
                            <p:stCondLst>
                              <p:cond delay="2200"/>
                            </p:stCondLst>
                            <p:childTnLst>
                              <p:par>
                                <p:cTn id="36" presetID="10" presetClass="entr" presetSubtype="0" fill="hold" grpId="0" nodeType="afterEffect">
                                  <p:stCondLst>
                                    <p:cond delay="0"/>
                                  </p:stCondLst>
                                  <p:childTnLst>
                                    <p:set>
                                      <p:cBhvr>
                                        <p:cTn id="37" dur="1" fill="hold">
                                          <p:stCondLst>
                                            <p:cond delay="0"/>
                                          </p:stCondLst>
                                        </p:cTn>
                                        <p:tgtEl>
                                          <p:spTgt spid="179"/>
                                        </p:tgtEl>
                                        <p:attrNameLst>
                                          <p:attrName>style.visibility</p:attrName>
                                        </p:attrNameLst>
                                      </p:cBhvr>
                                      <p:to>
                                        <p:strVal val="visible"/>
                                      </p:to>
                                    </p:set>
                                    <p:animEffect transition="in" filter="fade">
                                      <p:cBhvr>
                                        <p:cTn id="38" dur="350"/>
                                        <p:tgtEl>
                                          <p:spTgt spid="179"/>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179"/>
                                        </p:tgtEl>
                                      </p:cBhvr>
                                    </p:animEffect>
                                    <p:animScale>
                                      <p:cBhvr>
                                        <p:cTn id="41" dur="200" autoRev="1" fill="hold"/>
                                        <p:tgtEl>
                                          <p:spTgt spid="179"/>
                                        </p:tgtEl>
                                      </p:cBhvr>
                                      <p:by x="105000" y="105000"/>
                                    </p:animScale>
                                  </p:childTnLst>
                                </p:cTn>
                              </p:par>
                            </p:childTnLst>
                          </p:cTn>
                        </p:par>
                        <p:par>
                          <p:cTn id="42" fill="hold">
                            <p:stCondLst>
                              <p:cond delay="2600"/>
                            </p:stCondLst>
                            <p:childTnLst>
                              <p:par>
                                <p:cTn id="43" presetID="10" presetClass="entr" presetSubtype="0" fill="hold" grpId="0" nodeType="afterEffect">
                                  <p:stCondLst>
                                    <p:cond delay="0"/>
                                  </p:stCondLst>
                                  <p:childTnLst>
                                    <p:set>
                                      <p:cBhvr>
                                        <p:cTn id="44" dur="1" fill="hold">
                                          <p:stCondLst>
                                            <p:cond delay="0"/>
                                          </p:stCondLst>
                                        </p:cTn>
                                        <p:tgtEl>
                                          <p:spTgt spid="178"/>
                                        </p:tgtEl>
                                        <p:attrNameLst>
                                          <p:attrName>style.visibility</p:attrName>
                                        </p:attrNameLst>
                                      </p:cBhvr>
                                      <p:to>
                                        <p:strVal val="visible"/>
                                      </p:to>
                                    </p:set>
                                    <p:animEffect transition="in" filter="fade">
                                      <p:cBhvr>
                                        <p:cTn id="45" dur="500"/>
                                        <p:tgtEl>
                                          <p:spTgt spid="178"/>
                                        </p:tgtEl>
                                      </p:cBhvr>
                                    </p:animEffect>
                                  </p:childTnLst>
                                </p:cTn>
                              </p:par>
                            </p:childTnLst>
                          </p:cTn>
                        </p:par>
                        <p:par>
                          <p:cTn id="46" fill="hold">
                            <p:stCondLst>
                              <p:cond delay="3100"/>
                            </p:stCondLst>
                            <p:childTnLst>
                              <p:par>
                                <p:cTn id="47" presetID="10" presetClass="entr" presetSubtype="0" fill="hold"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fade">
                                      <p:cBhvr>
                                        <p:cTn id="49" dur="350"/>
                                        <p:tgtEl>
                                          <p:spTgt spid="168"/>
                                        </p:tgtEl>
                                      </p:cBhvr>
                                    </p:animEffect>
                                  </p:childTnLst>
                                </p:cTn>
                              </p:par>
                              <p:par>
                                <p:cTn id="50" presetID="26" presetClass="emph" presetSubtype="0" fill="hold" nodeType="withEffect">
                                  <p:stCondLst>
                                    <p:cond delay="0"/>
                                  </p:stCondLst>
                                  <p:childTnLst>
                                    <p:animEffect transition="out" filter="fade">
                                      <p:cBhvr>
                                        <p:cTn id="51" dur="400" tmFilter="0, 0; .2, .5; .8, .5; 1, 0"/>
                                        <p:tgtEl>
                                          <p:spTgt spid="168"/>
                                        </p:tgtEl>
                                      </p:cBhvr>
                                    </p:animEffect>
                                    <p:animScale>
                                      <p:cBhvr>
                                        <p:cTn id="52" dur="200" autoRev="1" fill="hold"/>
                                        <p:tgtEl>
                                          <p:spTgt spid="168"/>
                                        </p:tgtEl>
                                      </p:cBhvr>
                                      <p:by x="105000" y="105000"/>
                                    </p:animScale>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fade">
                                      <p:cBhvr>
                                        <p:cTn id="56" dur="350"/>
                                        <p:tgtEl>
                                          <p:spTgt spid="173"/>
                                        </p:tgtEl>
                                      </p:cBhvr>
                                    </p:animEffect>
                                  </p:childTnLst>
                                </p:cTn>
                              </p:par>
                              <p:par>
                                <p:cTn id="57" presetID="26" presetClass="emph" presetSubtype="0" fill="hold" grpId="1" nodeType="withEffect">
                                  <p:stCondLst>
                                    <p:cond delay="0"/>
                                  </p:stCondLst>
                                  <p:childTnLst>
                                    <p:animEffect transition="out" filter="fade">
                                      <p:cBhvr>
                                        <p:cTn id="58" dur="400" tmFilter="0, 0; .2, .5; .8, .5; 1, 0"/>
                                        <p:tgtEl>
                                          <p:spTgt spid="173"/>
                                        </p:tgtEl>
                                      </p:cBhvr>
                                    </p:animEffect>
                                    <p:animScale>
                                      <p:cBhvr>
                                        <p:cTn id="59" dur="200" autoRev="1" fill="hold"/>
                                        <p:tgtEl>
                                          <p:spTgt spid="173"/>
                                        </p:tgtEl>
                                      </p:cBhvr>
                                      <p:by x="105000" y="105000"/>
                                    </p:animScale>
                                  </p:childTnLst>
                                </p:cTn>
                              </p:par>
                            </p:childTnLst>
                          </p:cTn>
                        </p:par>
                        <p:par>
                          <p:cTn id="60" fill="hold">
                            <p:stCondLst>
                              <p:cond delay="3900"/>
                            </p:stCondLst>
                            <p:childTnLst>
                              <p:par>
                                <p:cTn id="61" presetID="10" presetClass="entr" presetSubtype="0" fill="hold" grpId="0" nodeType="afterEffect">
                                  <p:stCondLst>
                                    <p:cond delay="0"/>
                                  </p:stCondLst>
                                  <p:childTnLst>
                                    <p:set>
                                      <p:cBhvr>
                                        <p:cTn id="62" dur="1" fill="hold">
                                          <p:stCondLst>
                                            <p:cond delay="0"/>
                                          </p:stCondLst>
                                        </p:cTn>
                                        <p:tgtEl>
                                          <p:spTgt spid="172"/>
                                        </p:tgtEl>
                                        <p:attrNameLst>
                                          <p:attrName>style.visibility</p:attrName>
                                        </p:attrNameLst>
                                      </p:cBhvr>
                                      <p:to>
                                        <p:strVal val="visible"/>
                                      </p:to>
                                    </p:set>
                                    <p:animEffect transition="in" filter="fade">
                                      <p:cBhvr>
                                        <p:cTn id="63" dur="500"/>
                                        <p:tgtEl>
                                          <p:spTgt spid="172"/>
                                        </p:tgtEl>
                                      </p:cBhvr>
                                    </p:animEffect>
                                  </p:childTnLst>
                                </p:cTn>
                              </p:par>
                            </p:childTnLst>
                          </p:cTn>
                        </p:par>
                        <p:par>
                          <p:cTn id="64" fill="hold">
                            <p:stCondLst>
                              <p:cond delay="4400"/>
                            </p:stCondLst>
                            <p:childTnLst>
                              <p:par>
                                <p:cTn id="65" presetID="10" presetClass="entr" presetSubtype="0" fill="hold" nodeType="afterEffect">
                                  <p:stCondLst>
                                    <p:cond delay="0"/>
                                  </p:stCondLst>
                                  <p:childTnLst>
                                    <p:set>
                                      <p:cBhvr>
                                        <p:cTn id="66" dur="1" fill="hold">
                                          <p:stCondLst>
                                            <p:cond delay="0"/>
                                          </p:stCondLst>
                                        </p:cTn>
                                        <p:tgtEl>
                                          <p:spTgt spid="180"/>
                                        </p:tgtEl>
                                        <p:attrNameLst>
                                          <p:attrName>style.visibility</p:attrName>
                                        </p:attrNameLst>
                                      </p:cBhvr>
                                      <p:to>
                                        <p:strVal val="visible"/>
                                      </p:to>
                                    </p:set>
                                    <p:animEffect transition="in" filter="fade">
                                      <p:cBhvr>
                                        <p:cTn id="67" dur="350"/>
                                        <p:tgtEl>
                                          <p:spTgt spid="180"/>
                                        </p:tgtEl>
                                      </p:cBhvr>
                                    </p:animEffect>
                                  </p:childTnLst>
                                </p:cTn>
                              </p:par>
                              <p:par>
                                <p:cTn id="68" presetID="26" presetClass="emph" presetSubtype="0" fill="hold" nodeType="withEffect">
                                  <p:stCondLst>
                                    <p:cond delay="0"/>
                                  </p:stCondLst>
                                  <p:childTnLst>
                                    <p:animEffect transition="out" filter="fade">
                                      <p:cBhvr>
                                        <p:cTn id="69" dur="400" tmFilter="0, 0; .2, .5; .8, .5; 1, 0"/>
                                        <p:tgtEl>
                                          <p:spTgt spid="180"/>
                                        </p:tgtEl>
                                      </p:cBhvr>
                                    </p:animEffect>
                                    <p:animScale>
                                      <p:cBhvr>
                                        <p:cTn id="70" dur="200" autoRev="1" fill="hold"/>
                                        <p:tgtEl>
                                          <p:spTgt spid="180"/>
                                        </p:tgtEl>
                                      </p:cBhvr>
                                      <p:by x="105000" y="105000"/>
                                    </p:animScale>
                                  </p:childTnLst>
                                </p:cTn>
                              </p:par>
                            </p:childTnLst>
                          </p:cTn>
                        </p:par>
                        <p:par>
                          <p:cTn id="71" fill="hold">
                            <p:stCondLst>
                              <p:cond delay="4800"/>
                            </p:stCondLst>
                            <p:childTnLst>
                              <p:par>
                                <p:cTn id="72" presetID="10" presetClass="entr" presetSubtype="0" fill="hold" grpId="0" nodeType="afterEffect">
                                  <p:stCondLst>
                                    <p:cond delay="0"/>
                                  </p:stCondLst>
                                  <p:childTnLst>
                                    <p:set>
                                      <p:cBhvr>
                                        <p:cTn id="73" dur="1" fill="hold">
                                          <p:stCondLst>
                                            <p:cond delay="0"/>
                                          </p:stCondLst>
                                        </p:cTn>
                                        <p:tgtEl>
                                          <p:spTgt spid="185"/>
                                        </p:tgtEl>
                                        <p:attrNameLst>
                                          <p:attrName>style.visibility</p:attrName>
                                        </p:attrNameLst>
                                      </p:cBhvr>
                                      <p:to>
                                        <p:strVal val="visible"/>
                                      </p:to>
                                    </p:set>
                                    <p:animEffect transition="in" filter="fade">
                                      <p:cBhvr>
                                        <p:cTn id="74" dur="350"/>
                                        <p:tgtEl>
                                          <p:spTgt spid="185"/>
                                        </p:tgtEl>
                                      </p:cBhvr>
                                    </p:animEffect>
                                  </p:childTnLst>
                                </p:cTn>
                              </p:par>
                              <p:par>
                                <p:cTn id="75" presetID="26" presetClass="emph" presetSubtype="0" fill="hold" grpId="1" nodeType="withEffect">
                                  <p:stCondLst>
                                    <p:cond delay="0"/>
                                  </p:stCondLst>
                                  <p:childTnLst>
                                    <p:animEffect transition="out" filter="fade">
                                      <p:cBhvr>
                                        <p:cTn id="76" dur="400" tmFilter="0, 0; .2, .5; .8, .5; 1, 0"/>
                                        <p:tgtEl>
                                          <p:spTgt spid="185"/>
                                        </p:tgtEl>
                                      </p:cBhvr>
                                    </p:animEffect>
                                    <p:animScale>
                                      <p:cBhvr>
                                        <p:cTn id="77" dur="200" autoRev="1" fill="hold"/>
                                        <p:tgtEl>
                                          <p:spTgt spid="185"/>
                                        </p:tgtEl>
                                      </p:cBhvr>
                                      <p:by x="105000" y="105000"/>
                                    </p:animScale>
                                  </p:childTnLst>
                                </p:cTn>
                              </p:par>
                            </p:childTnLst>
                          </p:cTn>
                        </p:par>
                        <p:par>
                          <p:cTn id="78" fill="hold">
                            <p:stCondLst>
                              <p:cond delay="5200"/>
                            </p:stCondLst>
                            <p:childTnLst>
                              <p:par>
                                <p:cTn id="79" presetID="10" presetClass="entr" presetSubtype="0" fill="hold" grpId="0"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fade">
                                      <p:cBhvr>
                                        <p:cTn id="81" dur="500"/>
                                        <p:tgtEl>
                                          <p:spTgt spid="184"/>
                                        </p:tgtEl>
                                      </p:cBhvr>
                                    </p:animEffect>
                                  </p:childTnLst>
                                </p:cTn>
                              </p:par>
                            </p:childTnLst>
                          </p:cTn>
                        </p:par>
                        <p:par>
                          <p:cTn id="82" fill="hold">
                            <p:stCondLst>
                              <p:cond delay="5700"/>
                            </p:stCondLst>
                            <p:childTnLst>
                              <p:par>
                                <p:cTn id="83" presetID="10" presetClass="entr" presetSubtype="0" fill="hold" nodeType="afterEffect">
                                  <p:stCondLst>
                                    <p:cond delay="0"/>
                                  </p:stCondLst>
                                  <p:childTnLst>
                                    <p:set>
                                      <p:cBhvr>
                                        <p:cTn id="84" dur="1" fill="hold">
                                          <p:stCondLst>
                                            <p:cond delay="0"/>
                                          </p:stCondLst>
                                        </p:cTn>
                                        <p:tgtEl>
                                          <p:spTgt spid="186"/>
                                        </p:tgtEl>
                                        <p:attrNameLst>
                                          <p:attrName>style.visibility</p:attrName>
                                        </p:attrNameLst>
                                      </p:cBhvr>
                                      <p:to>
                                        <p:strVal val="visible"/>
                                      </p:to>
                                    </p:set>
                                    <p:animEffect transition="in" filter="fade">
                                      <p:cBhvr>
                                        <p:cTn id="85" dur="350"/>
                                        <p:tgtEl>
                                          <p:spTgt spid="186"/>
                                        </p:tgtEl>
                                      </p:cBhvr>
                                    </p:animEffect>
                                  </p:childTnLst>
                                </p:cTn>
                              </p:par>
                              <p:par>
                                <p:cTn id="86" presetID="26" presetClass="emph" presetSubtype="0" fill="hold" nodeType="withEffect">
                                  <p:stCondLst>
                                    <p:cond delay="0"/>
                                  </p:stCondLst>
                                  <p:childTnLst>
                                    <p:animEffect transition="out" filter="fade">
                                      <p:cBhvr>
                                        <p:cTn id="87" dur="400" tmFilter="0, 0; .2, .5; .8, .5; 1, 0"/>
                                        <p:tgtEl>
                                          <p:spTgt spid="186"/>
                                        </p:tgtEl>
                                      </p:cBhvr>
                                    </p:animEffect>
                                    <p:animScale>
                                      <p:cBhvr>
                                        <p:cTn id="88" dur="200" autoRev="1" fill="hold"/>
                                        <p:tgtEl>
                                          <p:spTgt spid="186"/>
                                        </p:tgtEl>
                                      </p:cBhvr>
                                      <p:by x="105000" y="105000"/>
                                    </p:animScale>
                                  </p:childTnLst>
                                </p:cTn>
                              </p:par>
                            </p:childTnLst>
                          </p:cTn>
                        </p:par>
                        <p:par>
                          <p:cTn id="89" fill="hold">
                            <p:stCondLst>
                              <p:cond delay="6100"/>
                            </p:stCondLst>
                            <p:childTnLst>
                              <p:par>
                                <p:cTn id="90" presetID="10" presetClass="entr" presetSubtype="0" fill="hold" grpId="0" nodeType="afterEffect">
                                  <p:stCondLst>
                                    <p:cond delay="0"/>
                                  </p:stCondLst>
                                  <p:childTnLst>
                                    <p:set>
                                      <p:cBhvr>
                                        <p:cTn id="91" dur="1" fill="hold">
                                          <p:stCondLst>
                                            <p:cond delay="0"/>
                                          </p:stCondLst>
                                        </p:cTn>
                                        <p:tgtEl>
                                          <p:spTgt spid="191"/>
                                        </p:tgtEl>
                                        <p:attrNameLst>
                                          <p:attrName>style.visibility</p:attrName>
                                        </p:attrNameLst>
                                      </p:cBhvr>
                                      <p:to>
                                        <p:strVal val="visible"/>
                                      </p:to>
                                    </p:set>
                                    <p:animEffect transition="in" filter="fade">
                                      <p:cBhvr>
                                        <p:cTn id="92" dur="350"/>
                                        <p:tgtEl>
                                          <p:spTgt spid="191"/>
                                        </p:tgtEl>
                                      </p:cBhvr>
                                    </p:animEffect>
                                  </p:childTnLst>
                                </p:cTn>
                              </p:par>
                              <p:par>
                                <p:cTn id="93" presetID="26" presetClass="emph" presetSubtype="0" fill="hold" grpId="1" nodeType="withEffect">
                                  <p:stCondLst>
                                    <p:cond delay="0"/>
                                  </p:stCondLst>
                                  <p:childTnLst>
                                    <p:animEffect transition="out" filter="fade">
                                      <p:cBhvr>
                                        <p:cTn id="94" dur="400" tmFilter="0, 0; .2, .5; .8, .5; 1, 0"/>
                                        <p:tgtEl>
                                          <p:spTgt spid="191"/>
                                        </p:tgtEl>
                                      </p:cBhvr>
                                    </p:animEffect>
                                    <p:animScale>
                                      <p:cBhvr>
                                        <p:cTn id="95" dur="200" autoRev="1" fill="hold"/>
                                        <p:tgtEl>
                                          <p:spTgt spid="191"/>
                                        </p:tgtEl>
                                      </p:cBhvr>
                                      <p:by x="105000" y="105000"/>
                                    </p:animScale>
                                  </p:childTnLst>
                                </p:cTn>
                              </p:par>
                            </p:childTnLst>
                          </p:cTn>
                        </p:par>
                        <p:par>
                          <p:cTn id="96" fill="hold">
                            <p:stCondLst>
                              <p:cond delay="6500"/>
                            </p:stCondLst>
                            <p:childTnLst>
                              <p:par>
                                <p:cTn id="97" presetID="10" presetClass="entr" presetSubtype="0" fill="hold" grpId="0" nodeType="afterEffect">
                                  <p:stCondLst>
                                    <p:cond delay="0"/>
                                  </p:stCondLst>
                                  <p:childTnLst>
                                    <p:set>
                                      <p:cBhvr>
                                        <p:cTn id="98" dur="1" fill="hold">
                                          <p:stCondLst>
                                            <p:cond delay="0"/>
                                          </p:stCondLst>
                                        </p:cTn>
                                        <p:tgtEl>
                                          <p:spTgt spid="190"/>
                                        </p:tgtEl>
                                        <p:attrNameLst>
                                          <p:attrName>style.visibility</p:attrName>
                                        </p:attrNameLst>
                                      </p:cBhvr>
                                      <p:to>
                                        <p:strVal val="visible"/>
                                      </p:to>
                                    </p:set>
                                    <p:animEffect transition="in" filter="fade">
                                      <p:cBhvr>
                                        <p:cTn id="99"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P spid="172" grpId="0"/>
      <p:bldP spid="173" grpId="0"/>
      <p:bldP spid="173" grpId="1"/>
      <p:bldP spid="178" grpId="0"/>
      <p:bldP spid="179" grpId="0"/>
      <p:bldP spid="179" grpId="1"/>
      <p:bldP spid="184" grpId="0"/>
      <p:bldP spid="185" grpId="0"/>
      <p:bldP spid="185" grpId="1"/>
      <p:bldP spid="190" grpId="0"/>
      <p:bldP spid="191" grpId="0"/>
      <p:bldP spid="19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22" name="文本框 21"/>
          <p:cNvSpPr txBox="1"/>
          <p:nvPr/>
        </p:nvSpPr>
        <p:spPr>
          <a:xfrm>
            <a:off x="3100566" y="2178870"/>
            <a:ext cx="2441694" cy="769441"/>
          </a:xfrm>
          <a:prstGeom prst="rect">
            <a:avLst/>
          </a:prstGeom>
          <a:noFill/>
        </p:spPr>
        <p:txBody>
          <a:bodyPr wrap="none" rtlCol="0">
            <a:spAutoFit/>
            <a:scene3d>
              <a:camera prst="orthographicFront"/>
              <a:lightRig rig="threePt" dir="t"/>
            </a:scene3d>
            <a:sp3d contourW="12700"/>
          </a:bodyPr>
          <a:lstStyle/>
          <a:p>
            <a:pPr algn="ctr">
              <a:spcBef>
                <a:spcPts val="500"/>
              </a:spcBef>
              <a:defRPr/>
            </a:pPr>
            <a:r>
              <a:rPr lang="zh-CN" altLang="en-US" sz="4400" b="1" kern="100" dirty="0">
                <a:solidFill>
                  <a:schemeClr val="tx1">
                    <a:lumMod val="75000"/>
                    <a:lumOff val="25000"/>
                  </a:schemeClr>
                </a:solidFill>
                <a:cs typeface="+mn-ea"/>
                <a:sym typeface="+mn-lt"/>
              </a:rPr>
              <a:t>常见内容</a:t>
            </a:r>
          </a:p>
        </p:txBody>
      </p:sp>
      <p:sp>
        <p:nvSpPr>
          <p:cNvPr id="23" name="文本框 22"/>
          <p:cNvSpPr txBox="1"/>
          <p:nvPr/>
        </p:nvSpPr>
        <p:spPr>
          <a:xfrm>
            <a:off x="2556966" y="3111939"/>
            <a:ext cx="4373251"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a:t>
            </a:r>
            <a:r>
              <a:rPr lang="en-US" altLang="zh-CN" sz="1100" dirty="0">
                <a:solidFill>
                  <a:srgbClr val="000000"/>
                </a:solidFill>
              </a:rPr>
              <a:t>common problem</a:t>
            </a:r>
            <a:endParaRPr lang="en-US" altLang="zh-CN" sz="1100" dirty="0">
              <a:solidFill>
                <a:schemeClr val="tx1">
                  <a:lumMod val="75000"/>
                  <a:lumOff val="25000"/>
                </a:schemeClr>
              </a:solidFill>
              <a:cs typeface="+mn-ea"/>
              <a:sym typeface="+mn-lt"/>
            </a:endParaRP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1683" y="2134694"/>
            <a:ext cx="1695144" cy="2185214"/>
          </a:xfrm>
          <a:prstGeom prst="rect">
            <a:avLst/>
          </a:prstGeom>
          <a:noFill/>
        </p:spPr>
        <p:txBody>
          <a:bodyPr wrap="none" rtlCol="0">
            <a:spAutoFit/>
            <a:scene3d>
              <a:camera prst="orthographicFront"/>
              <a:lightRig rig="threePt" dir="t"/>
            </a:scene3d>
            <a:sp3d contourW="12700"/>
          </a:bodyPr>
          <a:lstStyle/>
          <a:p>
            <a:pPr algn="ctr" defTabSz="914377">
              <a:defRPr/>
            </a:pPr>
            <a:r>
              <a:rPr lang="en-US" altLang="zh-CN" sz="4800" i="1" dirty="0">
                <a:gradFill>
                  <a:gsLst>
                    <a:gs pos="0">
                      <a:srgbClr val="1373B7"/>
                    </a:gs>
                    <a:gs pos="100000">
                      <a:srgbClr val="115D9B"/>
                    </a:gs>
                  </a:gsLst>
                  <a:lin ang="5400000" scaled="1"/>
                </a:gradFill>
                <a:cs typeface="+mn-ea"/>
                <a:sym typeface="+mn-lt"/>
              </a:rPr>
              <a:t>PART</a:t>
            </a:r>
          </a:p>
          <a:p>
            <a:pPr algn="ctr" defTabSz="914377">
              <a:defRPr/>
            </a:pPr>
            <a:r>
              <a:rPr lang="en-US" altLang="zh-CN" sz="8800" b="1" i="1" dirty="0">
                <a:gradFill>
                  <a:gsLst>
                    <a:gs pos="0">
                      <a:srgbClr val="1373B7"/>
                    </a:gs>
                    <a:gs pos="100000">
                      <a:srgbClr val="115D9B"/>
                    </a:gs>
                  </a:gsLst>
                  <a:lin ang="5400000" scaled="1"/>
                </a:gradFill>
                <a:cs typeface="+mn-ea"/>
                <a:sym typeface="+mn-lt"/>
              </a:rPr>
              <a:t>04</a:t>
            </a:r>
            <a:endParaRPr lang="zh-CN" altLang="en-US" sz="8800" b="1" i="1" dirty="0">
              <a:gradFill>
                <a:gsLst>
                  <a:gs pos="0">
                    <a:srgbClr val="1373B7"/>
                  </a:gs>
                  <a:gs pos="100000">
                    <a:srgbClr val="115D9B"/>
                  </a:gs>
                </a:gsLst>
                <a:lin ang="5400000" scaled="1"/>
              </a:gradFill>
              <a:cs typeface="+mn-ea"/>
              <a:sym typeface="+mn-lt"/>
            </a:endParaRPr>
          </a:p>
        </p:txBody>
      </p:sp>
    </p:spTree>
    <p:extLst>
      <p:ext uri="{BB962C8B-B14F-4D97-AF65-F5344CB8AC3E}">
        <p14:creationId xmlns:p14="http://schemas.microsoft.com/office/powerpoint/2010/main" val="1791155020"/>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500"/>
                                        <p:tgtEl>
                                          <p:spTgt spid="51"/>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5" grpId="0" animBg="1"/>
      <p:bldP spid="62" grpId="0" animBg="1"/>
      <p:bldP spid="22" grpId="0"/>
      <p:bldP spid="23"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常见问题</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7" name="文本框 6">
            <a:extLst>
              <a:ext uri="{FF2B5EF4-FFF2-40B4-BE49-F238E27FC236}">
                <a16:creationId xmlns:a16="http://schemas.microsoft.com/office/drawing/2014/main" id="{C91147C9-1B97-403D-14AC-42EF98E47EEF}"/>
              </a:ext>
            </a:extLst>
          </p:cNvPr>
          <p:cNvSpPr txBox="1"/>
          <p:nvPr/>
        </p:nvSpPr>
        <p:spPr>
          <a:xfrm>
            <a:off x="937933" y="841256"/>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如何参与</a:t>
            </a:r>
          </a:p>
        </p:txBody>
      </p:sp>
      <p:sp>
        <p:nvSpPr>
          <p:cNvPr id="2" name="文本框 1">
            <a:extLst>
              <a:ext uri="{FF2B5EF4-FFF2-40B4-BE49-F238E27FC236}">
                <a16:creationId xmlns:a16="http://schemas.microsoft.com/office/drawing/2014/main" id="{853A11E6-AC59-3AFD-5F48-088B22094CC7}"/>
              </a:ext>
            </a:extLst>
          </p:cNvPr>
          <p:cNvSpPr txBox="1"/>
          <p:nvPr/>
        </p:nvSpPr>
        <p:spPr>
          <a:xfrm>
            <a:off x="937931" y="1241366"/>
            <a:ext cx="9960223" cy="1291892"/>
          </a:xfrm>
          <a:prstGeom prst="rect">
            <a:avLst/>
          </a:prstGeom>
          <a:noFill/>
        </p:spPr>
        <p:txBody>
          <a:bodyPr wrap="square" rtlCol="0">
            <a:spAutoFit/>
          </a:bodyPr>
          <a:lstStyle/>
          <a:p>
            <a:pPr fontAlgn="base">
              <a:lnSpc>
                <a:spcPct val="150000"/>
              </a:lnSpc>
            </a:pPr>
            <a:r>
              <a:rPr lang="zh-CN" altLang="en-US" b="1" i="0" dirty="0">
                <a:effectLst/>
              </a:rPr>
              <a:t>对于学术界和工业界： </a:t>
            </a:r>
            <a:r>
              <a:rPr lang="zh-CN" altLang="en-US" b="0" i="0" dirty="0">
                <a:effectLst/>
              </a:rPr>
              <a:t>研究人员可以参与</a:t>
            </a:r>
            <a:r>
              <a:rPr lang="en-US" altLang="zh-CN" b="0" i="0" dirty="0">
                <a:effectLst/>
              </a:rPr>
              <a:t>AI</a:t>
            </a:r>
            <a:r>
              <a:rPr lang="zh-CN" altLang="en-US" b="0" i="0" dirty="0">
                <a:effectLst/>
              </a:rPr>
              <a:t>加速器研究项目开发的挑战问题。</a:t>
            </a:r>
            <a:br>
              <a:rPr lang="zh-CN" altLang="en-US" dirty="0"/>
            </a:br>
            <a:r>
              <a:rPr lang="zh-CN" altLang="en-US" b="1" i="0" dirty="0">
                <a:effectLst/>
              </a:rPr>
              <a:t>对于飞行员和太空专业人员：</a:t>
            </a:r>
            <a:r>
              <a:rPr lang="zh-CN" altLang="en-US" b="0" i="0" dirty="0">
                <a:effectLst/>
              </a:rPr>
              <a:t>如果您或您的团队认为您有可以通过</a:t>
            </a:r>
            <a:r>
              <a:rPr lang="en-US" altLang="zh-CN" b="0" i="0" dirty="0">
                <a:effectLst/>
              </a:rPr>
              <a:t>AI</a:t>
            </a:r>
            <a:r>
              <a:rPr lang="zh-CN" altLang="en-US" b="0" i="0" dirty="0">
                <a:effectLst/>
              </a:rPr>
              <a:t>解决的挑战，请使用“联系我们”页面与我们联系。我们还为美国空军</a:t>
            </a:r>
            <a:r>
              <a:rPr lang="en-US" altLang="zh-CN" b="0" i="0" dirty="0">
                <a:effectLst/>
              </a:rPr>
              <a:t>/USSF ROTC</a:t>
            </a:r>
            <a:r>
              <a:rPr lang="zh-CN" altLang="en-US" b="0" i="0" dirty="0">
                <a:effectLst/>
              </a:rPr>
              <a:t>和空军学院学员提供实习机会。</a:t>
            </a:r>
            <a:endParaRPr lang="en-US" altLang="zh-CN" dirty="0">
              <a:effectLst/>
              <a:cs typeface="Times New Roman" panose="02020603050405020304" pitchFamily="18" charset="0"/>
            </a:endParaRPr>
          </a:p>
        </p:txBody>
      </p:sp>
      <p:sp>
        <p:nvSpPr>
          <p:cNvPr id="9" name="文本框 8">
            <a:extLst>
              <a:ext uri="{FF2B5EF4-FFF2-40B4-BE49-F238E27FC236}">
                <a16:creationId xmlns:a16="http://schemas.microsoft.com/office/drawing/2014/main" id="{A1959FCF-9D10-0CEE-A30B-67A8CC3B1F21}"/>
              </a:ext>
            </a:extLst>
          </p:cNvPr>
          <p:cNvSpPr txBox="1"/>
          <p:nvPr/>
        </p:nvSpPr>
        <p:spPr>
          <a:xfrm>
            <a:off x="937931" y="2616144"/>
            <a:ext cx="2507418"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en-US" altLang="zh-CN" sz="2000" dirty="0">
                <a:solidFill>
                  <a:schemeClr val="tx1">
                    <a:lumMod val="75000"/>
                    <a:lumOff val="25000"/>
                  </a:schemeClr>
                </a:solidFill>
                <a:cs typeface="+mn-ea"/>
                <a:sym typeface="+mn-lt"/>
              </a:rPr>
              <a:t>AIA</a:t>
            </a:r>
            <a:r>
              <a:rPr lang="zh-CN" altLang="en-US" sz="2000" dirty="0">
                <a:solidFill>
                  <a:schemeClr val="tx1">
                    <a:lumMod val="75000"/>
                    <a:lumOff val="25000"/>
                  </a:schemeClr>
                </a:solidFill>
                <a:cs typeface="+mn-ea"/>
                <a:sym typeface="+mn-lt"/>
              </a:rPr>
              <a:t>正在推动什么</a:t>
            </a:r>
          </a:p>
        </p:txBody>
      </p:sp>
      <p:sp>
        <p:nvSpPr>
          <p:cNvPr id="5" name="文本框 4">
            <a:extLst>
              <a:ext uri="{FF2B5EF4-FFF2-40B4-BE49-F238E27FC236}">
                <a16:creationId xmlns:a16="http://schemas.microsoft.com/office/drawing/2014/main" id="{E8361C15-4DD5-A321-0073-59B04D00403C}"/>
              </a:ext>
            </a:extLst>
          </p:cNvPr>
          <p:cNvSpPr txBox="1"/>
          <p:nvPr/>
        </p:nvSpPr>
        <p:spPr>
          <a:xfrm>
            <a:off x="937931" y="3160868"/>
            <a:ext cx="10199708" cy="874407"/>
          </a:xfrm>
          <a:prstGeom prst="rect">
            <a:avLst/>
          </a:prstGeom>
          <a:noFill/>
        </p:spPr>
        <p:txBody>
          <a:bodyPr wrap="square" rtlCol="0">
            <a:spAutoFit/>
          </a:bodyPr>
          <a:lstStyle/>
          <a:p>
            <a:pPr>
              <a:lnSpc>
                <a:spcPct val="150000"/>
              </a:lnSpc>
            </a:pPr>
            <a:r>
              <a:rPr lang="zh-CN" altLang="en-US" b="0" i="0" dirty="0">
                <a:effectLst/>
                <a:latin typeface="Roboto" panose="02000000000000000000" pitchFamily="2" charset="0"/>
              </a:rPr>
              <a:t>我们通过快速原型设计、扩展和应用人工智能算法和系统来加速基础人工智能研究，以改善空军的运营并解决服务不足的社会需求。</a:t>
            </a:r>
            <a:endParaRPr lang="zh-CN" altLang="en-US" dirty="0"/>
          </a:p>
        </p:txBody>
      </p:sp>
      <p:sp>
        <p:nvSpPr>
          <p:cNvPr id="14" name="文本框 13">
            <a:extLst>
              <a:ext uri="{FF2B5EF4-FFF2-40B4-BE49-F238E27FC236}">
                <a16:creationId xmlns:a16="http://schemas.microsoft.com/office/drawing/2014/main" id="{C4CA56D2-533F-BCD6-F8F3-259D74CCBA5C}"/>
              </a:ext>
            </a:extLst>
          </p:cNvPr>
          <p:cNvSpPr txBox="1"/>
          <p:nvPr/>
        </p:nvSpPr>
        <p:spPr>
          <a:xfrm>
            <a:off x="937931" y="4179889"/>
            <a:ext cx="3940502"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在哪里可以找到 </a:t>
            </a:r>
            <a:r>
              <a:rPr lang="en-US" altLang="zh-CN" sz="2000" dirty="0">
                <a:solidFill>
                  <a:schemeClr val="tx1">
                    <a:lumMod val="75000"/>
                    <a:lumOff val="25000"/>
                  </a:schemeClr>
                </a:solidFill>
                <a:cs typeface="+mn-ea"/>
                <a:sym typeface="+mn-lt"/>
              </a:rPr>
              <a:t>AIA</a:t>
            </a:r>
            <a:r>
              <a:rPr lang="zh-CN" altLang="en-US" sz="2000" dirty="0">
                <a:solidFill>
                  <a:schemeClr val="tx1">
                    <a:lumMod val="75000"/>
                    <a:lumOff val="25000"/>
                  </a:schemeClr>
                </a:solidFill>
                <a:cs typeface="+mn-ea"/>
                <a:sym typeface="+mn-lt"/>
              </a:rPr>
              <a:t>出版物？</a:t>
            </a:r>
          </a:p>
        </p:txBody>
      </p:sp>
      <p:sp>
        <p:nvSpPr>
          <p:cNvPr id="8" name="文本框 7">
            <a:extLst>
              <a:ext uri="{FF2B5EF4-FFF2-40B4-BE49-F238E27FC236}">
                <a16:creationId xmlns:a16="http://schemas.microsoft.com/office/drawing/2014/main" id="{F9F86C6D-E978-7E59-A266-AF31BE81B6A9}"/>
              </a:ext>
            </a:extLst>
          </p:cNvPr>
          <p:cNvSpPr txBox="1"/>
          <p:nvPr/>
        </p:nvSpPr>
        <p:spPr>
          <a:xfrm>
            <a:off x="937931" y="4662885"/>
            <a:ext cx="9960224" cy="369332"/>
          </a:xfrm>
          <a:prstGeom prst="rect">
            <a:avLst/>
          </a:prstGeom>
          <a:noFill/>
        </p:spPr>
        <p:txBody>
          <a:bodyPr wrap="square" rtlCol="0">
            <a:spAutoFit/>
          </a:bodyPr>
          <a:lstStyle/>
          <a:p>
            <a:r>
              <a:rPr lang="en-US" altLang="zh-CN" b="0" i="0" dirty="0">
                <a:effectLst/>
                <a:latin typeface="Roboto" panose="02000000000000000000" pitchFamily="2" charset="0"/>
              </a:rPr>
              <a:t>AI Accelerator </a:t>
            </a:r>
            <a:r>
              <a:rPr lang="zh-CN" altLang="en-US" b="0" i="0" dirty="0">
                <a:effectLst/>
                <a:latin typeface="Roboto" panose="02000000000000000000" pitchFamily="2" charset="0"/>
              </a:rPr>
              <a:t>出版物可以在我们的 </a:t>
            </a:r>
            <a:r>
              <a:rPr lang="en-US" altLang="zh-CN" b="0" i="0" u="none" strike="noStrike" dirty="0">
                <a:solidFill>
                  <a:schemeClr val="accent1"/>
                </a:solidFill>
                <a:effectLst/>
                <a:latin typeface="Roboto" panose="02000000000000000000" pitchFamily="2" charset="0"/>
                <a:hlinkClick r:id="rId4">
                  <a:extLst>
                    <a:ext uri="{A12FA001-AC4F-418D-AE19-62706E023703}">
                      <ahyp:hlinkClr xmlns:ahyp="http://schemas.microsoft.com/office/drawing/2018/hyperlinkcolor" val="tx"/>
                    </a:ext>
                  </a:extLst>
                </a:hlinkClick>
              </a:rPr>
              <a:t>Google </a:t>
            </a:r>
            <a:r>
              <a:rPr lang="zh-CN" altLang="en-US" b="0" i="0" u="none" strike="noStrike" dirty="0">
                <a:solidFill>
                  <a:schemeClr val="accent1"/>
                </a:solidFill>
                <a:effectLst/>
                <a:latin typeface="Roboto" panose="02000000000000000000" pitchFamily="2" charset="0"/>
                <a:hlinkClick r:id="rId4">
                  <a:extLst>
                    <a:ext uri="{A12FA001-AC4F-418D-AE19-62706E023703}">
                      <ahyp:hlinkClr xmlns:ahyp="http://schemas.microsoft.com/office/drawing/2018/hyperlinkcolor" val="tx"/>
                    </a:ext>
                  </a:extLst>
                </a:hlinkClick>
              </a:rPr>
              <a:t>学术搜索页面上</a:t>
            </a:r>
            <a:r>
              <a:rPr lang="zh-CN" altLang="en-US" b="0" i="0" dirty="0">
                <a:effectLst/>
                <a:latin typeface="Roboto" panose="02000000000000000000" pitchFamily="2" charset="0"/>
              </a:rPr>
              <a:t>找到。</a:t>
            </a:r>
            <a:endParaRPr lang="zh-CN" altLang="en-US" dirty="0"/>
          </a:p>
        </p:txBody>
      </p:sp>
    </p:spTree>
    <p:extLst>
      <p:ext uri="{BB962C8B-B14F-4D97-AF65-F5344CB8AC3E}">
        <p14:creationId xmlns:p14="http://schemas.microsoft.com/office/powerpoint/2010/main" val="2561899445"/>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a:off x="5780868" y="2161671"/>
            <a:ext cx="4559935" cy="3154454"/>
          </a:xfrm>
          <a:custGeom>
            <a:avLst/>
            <a:gdLst>
              <a:gd name="connsiteX0" fmla="*/ 66532 w 4106520"/>
              <a:gd name="connsiteY0" fmla="*/ 0 h 3154454"/>
              <a:gd name="connsiteX1" fmla="*/ 4106520 w 4106520"/>
              <a:gd name="connsiteY1" fmla="*/ 0 h 3154454"/>
              <a:gd name="connsiteX2" fmla="*/ 4106520 w 4106520"/>
              <a:gd name="connsiteY2" fmla="*/ 2522591 h 3154454"/>
              <a:gd name="connsiteX3" fmla="*/ 4092233 w 4106520"/>
              <a:gd name="connsiteY3" fmla="*/ 2530896 h 3154454"/>
              <a:gd name="connsiteX4" fmla="*/ 3749333 w 4106520"/>
              <a:gd name="connsiteY4" fmla="*/ 2828924 h 3154454"/>
              <a:gd name="connsiteX5" fmla="*/ 2820645 w 4106520"/>
              <a:gd name="connsiteY5" fmla="*/ 3071812 h 3154454"/>
              <a:gd name="connsiteX6" fmla="*/ 2642833 w 4106520"/>
              <a:gd name="connsiteY6" fmla="*/ 3121149 h 3154454"/>
              <a:gd name="connsiteX7" fmla="*/ 2521312 w 4106520"/>
              <a:gd name="connsiteY7" fmla="*/ 3154454 h 3154454"/>
              <a:gd name="connsiteX8" fmla="*/ 2318353 w 4106520"/>
              <a:gd name="connsiteY8" fmla="*/ 3144205 h 3154454"/>
              <a:gd name="connsiteX9" fmla="*/ 0 w 4106520"/>
              <a:gd name="connsiteY9" fmla="*/ 575150 h 3154454"/>
              <a:gd name="connsiteX10" fmla="*/ 52465 w 4106520"/>
              <a:gd name="connsiteY10" fmla="*/ 54709 h 315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6520" h="3154454">
                <a:moveTo>
                  <a:pt x="66532" y="0"/>
                </a:moveTo>
                <a:lnTo>
                  <a:pt x="4106520" y="0"/>
                </a:lnTo>
                <a:lnTo>
                  <a:pt x="4106520" y="2522591"/>
                </a:lnTo>
                <a:lnTo>
                  <a:pt x="4092233" y="2530896"/>
                </a:lnTo>
                <a:cubicBezTo>
                  <a:pt x="3992667" y="2606129"/>
                  <a:pt x="3922569" y="2755701"/>
                  <a:pt x="3749333" y="2828924"/>
                </a:cubicBezTo>
                <a:cubicBezTo>
                  <a:pt x="3518352" y="2926555"/>
                  <a:pt x="3061151" y="2997993"/>
                  <a:pt x="2820645" y="3071812"/>
                </a:cubicBezTo>
                <a:cubicBezTo>
                  <a:pt x="2760519" y="3090267"/>
                  <a:pt x="2700094" y="3106192"/>
                  <a:pt x="2642833" y="3121149"/>
                </a:cubicBezTo>
                <a:lnTo>
                  <a:pt x="2521312" y="3154454"/>
                </a:lnTo>
                <a:lnTo>
                  <a:pt x="2318353" y="3144205"/>
                </a:lnTo>
                <a:cubicBezTo>
                  <a:pt x="1016169" y="3011961"/>
                  <a:pt x="0" y="1912225"/>
                  <a:pt x="0" y="575150"/>
                </a:cubicBezTo>
                <a:cubicBezTo>
                  <a:pt x="0" y="396874"/>
                  <a:pt x="18065" y="222816"/>
                  <a:pt x="52465" y="54709"/>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23"/>
          <p:cNvSpPr/>
          <p:nvPr/>
        </p:nvSpPr>
        <p:spPr>
          <a:xfrm>
            <a:off x="-1" y="2145684"/>
            <a:ext cx="8748215" cy="3157538"/>
          </a:xfrm>
          <a:custGeom>
            <a:avLst/>
            <a:gdLst>
              <a:gd name="connsiteX0" fmla="*/ 0 w 8701088"/>
              <a:gd name="connsiteY0" fmla="*/ 0 h 3157538"/>
              <a:gd name="connsiteX1" fmla="*/ 6218437 w 8701088"/>
              <a:gd name="connsiteY1" fmla="*/ 0 h 3157538"/>
              <a:gd name="connsiteX2" fmla="*/ 6204370 w 8701088"/>
              <a:gd name="connsiteY2" fmla="*/ 54709 h 3157538"/>
              <a:gd name="connsiteX3" fmla="*/ 6151905 w 8701088"/>
              <a:gd name="connsiteY3" fmla="*/ 575150 h 3157538"/>
              <a:gd name="connsiteX4" fmla="*/ 8470258 w 8701088"/>
              <a:gd name="connsiteY4" fmla="*/ 3144205 h 3157538"/>
              <a:gd name="connsiteX5" fmla="*/ 8701088 w 8701088"/>
              <a:gd name="connsiteY5" fmla="*/ 3155861 h 3157538"/>
              <a:gd name="connsiteX6" fmla="*/ 8701088 w 8701088"/>
              <a:gd name="connsiteY6" fmla="*/ 3157538 h 3157538"/>
              <a:gd name="connsiteX7" fmla="*/ 0 w 8701088"/>
              <a:gd name="connsiteY7" fmla="*/ 3157538 h 315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1088" h="3157538">
                <a:moveTo>
                  <a:pt x="0" y="0"/>
                </a:moveTo>
                <a:lnTo>
                  <a:pt x="6218437" y="0"/>
                </a:lnTo>
                <a:lnTo>
                  <a:pt x="6204370" y="54709"/>
                </a:lnTo>
                <a:cubicBezTo>
                  <a:pt x="6169970" y="222816"/>
                  <a:pt x="6151905" y="396874"/>
                  <a:pt x="6151905" y="575150"/>
                </a:cubicBezTo>
                <a:cubicBezTo>
                  <a:pt x="6151905" y="1912225"/>
                  <a:pt x="7168074" y="3011961"/>
                  <a:pt x="8470258" y="3144205"/>
                </a:cubicBezTo>
                <a:lnTo>
                  <a:pt x="8701088" y="3155861"/>
                </a:lnTo>
                <a:lnTo>
                  <a:pt x="8701088" y="3157538"/>
                </a:lnTo>
                <a:lnTo>
                  <a:pt x="0" y="3157538"/>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24"/>
          <p:cNvSpPr/>
          <p:nvPr/>
        </p:nvSpPr>
        <p:spPr>
          <a:xfrm rot="10800000">
            <a:off x="6151905" y="138447"/>
            <a:ext cx="5164774" cy="5164774"/>
          </a:xfrm>
          <a:custGeom>
            <a:avLst/>
            <a:gdLst>
              <a:gd name="connsiteX0" fmla="*/ 2299835 w 4599670"/>
              <a:gd name="connsiteY0" fmla="*/ 107476 h 4599670"/>
              <a:gd name="connsiteX1" fmla="*/ 107476 w 4599670"/>
              <a:gd name="connsiteY1" fmla="*/ 2299835 h 4599670"/>
              <a:gd name="connsiteX2" fmla="*/ 2299835 w 4599670"/>
              <a:gd name="connsiteY2" fmla="*/ 4492194 h 4599670"/>
              <a:gd name="connsiteX3" fmla="*/ 4492194 w 4599670"/>
              <a:gd name="connsiteY3" fmla="*/ 2299835 h 4599670"/>
              <a:gd name="connsiteX4" fmla="*/ 2299835 w 4599670"/>
              <a:gd name="connsiteY4" fmla="*/ 107476 h 4599670"/>
              <a:gd name="connsiteX5" fmla="*/ 2299835 w 4599670"/>
              <a:gd name="connsiteY5" fmla="*/ 0 h 4599670"/>
              <a:gd name="connsiteX6" fmla="*/ 4599670 w 4599670"/>
              <a:gd name="connsiteY6" fmla="*/ 2299835 h 4599670"/>
              <a:gd name="connsiteX7" fmla="*/ 2299835 w 4599670"/>
              <a:gd name="connsiteY7" fmla="*/ 4599670 h 4599670"/>
              <a:gd name="connsiteX8" fmla="*/ 0 w 4599670"/>
              <a:gd name="connsiteY8" fmla="*/ 2299835 h 4599670"/>
              <a:gd name="connsiteX9" fmla="*/ 2299835 w 4599670"/>
              <a:gd name="connsiteY9" fmla="*/ 0 h 459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9670" h="4599670">
                <a:moveTo>
                  <a:pt x="2299835" y="107476"/>
                </a:moveTo>
                <a:cubicBezTo>
                  <a:pt x="1089029" y="107476"/>
                  <a:pt x="107476" y="1089029"/>
                  <a:pt x="107476" y="2299835"/>
                </a:cubicBezTo>
                <a:cubicBezTo>
                  <a:pt x="107476" y="3510641"/>
                  <a:pt x="1089029" y="4492194"/>
                  <a:pt x="2299835" y="4492194"/>
                </a:cubicBezTo>
                <a:cubicBezTo>
                  <a:pt x="3510641" y="4492194"/>
                  <a:pt x="4492194" y="3510641"/>
                  <a:pt x="4492194" y="2299835"/>
                </a:cubicBezTo>
                <a:cubicBezTo>
                  <a:pt x="4492194" y="1089029"/>
                  <a:pt x="3510641" y="107476"/>
                  <a:pt x="2299835" y="107476"/>
                </a:cubicBezTo>
                <a:close/>
                <a:moveTo>
                  <a:pt x="2299835" y="0"/>
                </a:moveTo>
                <a:cubicBezTo>
                  <a:pt x="3569999" y="0"/>
                  <a:pt x="4599670" y="1029671"/>
                  <a:pt x="4599670" y="2299835"/>
                </a:cubicBezTo>
                <a:cubicBezTo>
                  <a:pt x="4599670" y="3569999"/>
                  <a:pt x="3569999" y="4599670"/>
                  <a:pt x="2299835" y="4599670"/>
                </a:cubicBezTo>
                <a:cubicBezTo>
                  <a:pt x="1029671" y="4599670"/>
                  <a:pt x="0" y="3569999"/>
                  <a:pt x="0" y="2299835"/>
                </a:cubicBezTo>
                <a:cubicBezTo>
                  <a:pt x="0" y="1029671"/>
                  <a:pt x="1029671" y="0"/>
                  <a:pt x="2299835" y="0"/>
                </a:cubicBezTo>
                <a:close/>
              </a:path>
            </a:pathLst>
          </a:custGeom>
          <a:gradFill flip="none" rotWithShape="1">
            <a:gsLst>
              <a:gs pos="77000">
                <a:srgbClr val="1373B7"/>
              </a:gs>
              <a:gs pos="14000">
                <a:srgbClr val="1373B7">
                  <a:alpha val="0"/>
                </a:srgbClr>
              </a:gs>
              <a:gs pos="100000">
                <a:srgbClr val="115D9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任意多边形 58"/>
          <p:cNvSpPr/>
          <p:nvPr/>
        </p:nvSpPr>
        <p:spPr>
          <a:xfrm>
            <a:off x="941696" y="2620369"/>
            <a:ext cx="1801504" cy="2169994"/>
          </a:xfrm>
          <a:custGeom>
            <a:avLst/>
            <a:gdLst>
              <a:gd name="connsiteX0" fmla="*/ 0 w 1801504"/>
              <a:gd name="connsiteY0" fmla="*/ 0 h 2169994"/>
              <a:gd name="connsiteX1" fmla="*/ 1801504 w 1801504"/>
              <a:gd name="connsiteY1" fmla="*/ 0 h 2169994"/>
              <a:gd name="connsiteX2" fmla="*/ 1801504 w 1801504"/>
              <a:gd name="connsiteY2" fmla="*/ 284150 h 2169994"/>
              <a:gd name="connsiteX3" fmla="*/ 1732714 w 1801504"/>
              <a:gd name="connsiteY3" fmla="*/ 284150 h 2169994"/>
              <a:gd name="connsiteX4" fmla="*/ 1732714 w 1801504"/>
              <a:gd name="connsiteY4" fmla="*/ 71015 h 2169994"/>
              <a:gd name="connsiteX5" fmla="*/ 68790 w 1801504"/>
              <a:gd name="connsiteY5" fmla="*/ 71015 h 2169994"/>
              <a:gd name="connsiteX6" fmla="*/ 68790 w 1801504"/>
              <a:gd name="connsiteY6" fmla="*/ 2098979 h 2169994"/>
              <a:gd name="connsiteX7" fmla="*/ 1732714 w 1801504"/>
              <a:gd name="connsiteY7" fmla="*/ 2098979 h 2169994"/>
              <a:gd name="connsiteX8" fmla="*/ 1732714 w 1801504"/>
              <a:gd name="connsiteY8" fmla="*/ 1885844 h 2169994"/>
              <a:gd name="connsiteX9" fmla="*/ 1801504 w 1801504"/>
              <a:gd name="connsiteY9" fmla="*/ 1885844 h 2169994"/>
              <a:gd name="connsiteX10" fmla="*/ 1801504 w 1801504"/>
              <a:gd name="connsiteY10" fmla="*/ 2169994 h 2169994"/>
              <a:gd name="connsiteX11" fmla="*/ 0 w 1801504"/>
              <a:gd name="connsiteY11" fmla="*/ 2169994 h 216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504" h="2169994">
                <a:moveTo>
                  <a:pt x="0" y="0"/>
                </a:moveTo>
                <a:lnTo>
                  <a:pt x="1801504" y="0"/>
                </a:lnTo>
                <a:lnTo>
                  <a:pt x="1801504" y="284150"/>
                </a:lnTo>
                <a:lnTo>
                  <a:pt x="1732714" y="284150"/>
                </a:lnTo>
                <a:lnTo>
                  <a:pt x="1732714" y="71015"/>
                </a:lnTo>
                <a:lnTo>
                  <a:pt x="68790" y="71015"/>
                </a:lnTo>
                <a:lnTo>
                  <a:pt x="68790" y="2098979"/>
                </a:lnTo>
                <a:lnTo>
                  <a:pt x="1732714" y="2098979"/>
                </a:lnTo>
                <a:lnTo>
                  <a:pt x="1732714" y="1885844"/>
                </a:lnTo>
                <a:lnTo>
                  <a:pt x="1801504" y="1885844"/>
                </a:lnTo>
                <a:lnTo>
                  <a:pt x="1801504" y="2169994"/>
                </a:lnTo>
                <a:lnTo>
                  <a:pt x="0" y="21699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文本框 60">
            <a:extLst>
              <a:ext uri="{FF2B5EF4-FFF2-40B4-BE49-F238E27FC236}">
                <a16:creationId xmlns:a16="http://schemas.microsoft.com/office/drawing/2014/main" id="{4E69390E-89A2-447D-BF42-CA3337F8E1F6}"/>
              </a:ext>
            </a:extLst>
          </p:cNvPr>
          <p:cNvSpPr txBox="1"/>
          <p:nvPr/>
        </p:nvSpPr>
        <p:spPr>
          <a:xfrm>
            <a:off x="1568090" y="3085838"/>
            <a:ext cx="3860431" cy="830997"/>
          </a:xfrm>
          <a:prstGeom prst="rect">
            <a:avLst/>
          </a:prstGeom>
          <a:noFill/>
        </p:spPr>
        <p:txBody>
          <a:bodyPr wrap="square" rtlCol="0">
            <a:spAutoFit/>
            <a:scene3d>
              <a:camera prst="orthographicFront"/>
              <a:lightRig rig="threePt" dir="t"/>
            </a:scene3d>
            <a:sp3d contourW="12700"/>
          </a:bodyPr>
          <a:lstStyle/>
          <a:p>
            <a:r>
              <a:rPr lang="zh-CN" altLang="en-US" sz="4800" b="1" dirty="0">
                <a:solidFill>
                  <a:schemeClr val="bg1"/>
                </a:solidFill>
                <a:cs typeface="+mn-ea"/>
                <a:sym typeface="+mn-lt"/>
              </a:rPr>
              <a:t>欢迎批评指正</a:t>
            </a:r>
          </a:p>
        </p:txBody>
      </p:sp>
      <p:sp>
        <p:nvSpPr>
          <p:cNvPr id="62" name="矩形 61"/>
          <p:cNvSpPr/>
          <p:nvPr/>
        </p:nvSpPr>
        <p:spPr>
          <a:xfrm>
            <a:off x="1568090" y="3863230"/>
            <a:ext cx="3856262" cy="369332"/>
          </a:xfrm>
          <a:prstGeom prst="rect">
            <a:avLst/>
          </a:prstGeom>
        </p:spPr>
        <p:txBody>
          <a:bodyPr wrap="square">
            <a:spAutoFit/>
          </a:bodyPr>
          <a:lstStyle/>
          <a:p>
            <a:pPr algn="dist"/>
            <a:r>
              <a:rPr lang="en-US" altLang="zh-CN" dirty="0">
                <a:solidFill>
                  <a:schemeClr val="bg1"/>
                </a:solidFill>
              </a:rPr>
              <a:t>Welcome criticism and correction</a:t>
            </a:r>
            <a:endParaRPr lang="zh-CN" altLang="en-US" sz="2400" dirty="0">
              <a:solidFill>
                <a:schemeClr val="bg1"/>
              </a:solidFill>
              <a:cs typeface="+mn-ea"/>
              <a:sym typeface="+mn-lt"/>
            </a:endParaRPr>
          </a:p>
        </p:txBody>
      </p:sp>
      <p:sp>
        <p:nvSpPr>
          <p:cNvPr id="65" name="文本框 64">
            <a:extLst>
              <a:ext uri="{FF2B5EF4-FFF2-40B4-BE49-F238E27FC236}">
                <a16:creationId xmlns:a16="http://schemas.microsoft.com/office/drawing/2014/main" id="{229C6462-2B39-42F2-8936-EC15DE1DAEC3}"/>
              </a:ext>
            </a:extLst>
          </p:cNvPr>
          <p:cNvSpPr txBox="1"/>
          <p:nvPr/>
        </p:nvSpPr>
        <p:spPr>
          <a:xfrm>
            <a:off x="3193499" y="5893462"/>
            <a:ext cx="6242005" cy="400110"/>
          </a:xfrm>
          <a:prstGeom prst="rect">
            <a:avLst/>
          </a:prstGeom>
          <a:noFill/>
        </p:spPr>
        <p:txBody>
          <a:bodyPr wrap="square" rtlCol="0">
            <a:spAutoFit/>
            <a:scene3d>
              <a:camera prst="orthographicFront"/>
              <a:lightRig rig="threePt" dir="t"/>
            </a:scene3d>
            <a:sp3d contourW="12700"/>
          </a:bodyPr>
          <a:lstStyle/>
          <a:p>
            <a:pPr algn="r"/>
            <a:r>
              <a:rPr lang="zh-CN" altLang="en-US" sz="2000" dirty="0">
                <a:solidFill>
                  <a:schemeClr val="tx1">
                    <a:lumMod val="85000"/>
                    <a:lumOff val="15000"/>
                  </a:schemeClr>
                </a:solidFill>
                <a:cs typeface="+mn-ea"/>
                <a:sym typeface="+mn-lt"/>
              </a:rPr>
              <a:t>主讲人：黄沿鑫</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8685" y="407629"/>
            <a:ext cx="1636819" cy="1628795"/>
          </a:xfrm>
          <a:prstGeom prst="rect">
            <a:avLst/>
          </a:prstGeom>
        </p:spPr>
      </p:pic>
    </p:spTree>
    <p:extLst>
      <p:ext uri="{BB962C8B-B14F-4D97-AF65-F5344CB8AC3E}">
        <p14:creationId xmlns:p14="http://schemas.microsoft.com/office/powerpoint/2010/main" val="1014431809"/>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heel(1)">
                                      <p:cBhvr>
                                        <p:cTn id="15" dur="2000"/>
                                        <p:tgtEl>
                                          <p:spTgt spid="25"/>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par>
                          <p:cTn id="20" fill="hold">
                            <p:stCondLst>
                              <p:cond delay="3500"/>
                            </p:stCondLst>
                            <p:childTnLst>
                              <p:par>
                                <p:cTn id="21" presetID="52"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Scale>
                                      <p:cBhvr>
                                        <p:cTn id="23" dur="1000" decel="50000" fill="hold">
                                          <p:stCondLst>
                                            <p:cond delay="0"/>
                                          </p:stCondLst>
                                        </p:cTn>
                                        <p:tgtEl>
                                          <p:spTgt spid="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1"/>
                                        </p:tgtEl>
                                        <p:attrNameLst>
                                          <p:attrName>ppt_x</p:attrName>
                                          <p:attrName>ppt_y</p:attrName>
                                        </p:attrNameLst>
                                      </p:cBhvr>
                                    </p:animMotion>
                                    <p:animEffect transition="in" filter="fade">
                                      <p:cBhvr>
                                        <p:cTn id="25" dur="1000"/>
                                        <p:tgtEl>
                                          <p:spTgt spid="61"/>
                                        </p:tgtEl>
                                      </p:cBhvr>
                                    </p:animEffect>
                                  </p:childTnLst>
                                </p:cTn>
                              </p:par>
                            </p:childTnLst>
                          </p:cTn>
                        </p:par>
                        <p:par>
                          <p:cTn id="26" fill="hold">
                            <p:stCondLst>
                              <p:cond delay="4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5000"/>
                            </p:stCondLst>
                            <p:childTnLst>
                              <p:par>
                                <p:cTn id="31" presetID="16" presetClass="entr" presetSubtype="21"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barn(inVertical)">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animBg="1"/>
      <p:bldP spid="59" grpId="0" animBg="1"/>
      <p:bldP spid="61" grpId="0"/>
      <p:bldP spid="62"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1222" y="1113503"/>
            <a:ext cx="4630994" cy="4630994"/>
          </a:xfrm>
          <a:prstGeom prst="ellipse">
            <a:avLst/>
          </a:prstGeom>
          <a:noFill/>
          <a:ln w="28575">
            <a:gradFill>
              <a:gsLst>
                <a:gs pos="0">
                  <a:srgbClr val="1373B7"/>
                </a:gs>
                <a:gs pos="100000">
                  <a:srgbClr val="115D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378313" y="1430594"/>
            <a:ext cx="3996812" cy="3996812"/>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665911" y="1718192"/>
            <a:ext cx="3421616" cy="3421616"/>
          </a:xfrm>
          <a:prstGeom prst="ellipse">
            <a:avLst/>
          </a:prstGeom>
          <a:gradFill flip="none" rotWithShape="1">
            <a:gsLst>
              <a:gs pos="0">
                <a:srgbClr val="1373B7"/>
              </a:gs>
              <a:gs pos="100000">
                <a:srgbClr val="115D9B"/>
              </a:gs>
            </a:gsLst>
            <a:lin ang="135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907678" y="-855397"/>
            <a:ext cx="8568794" cy="8568794"/>
          </a:xfrm>
          <a:prstGeom prst="ellipse">
            <a:avLst/>
          </a:prstGeom>
          <a:noFill/>
          <a:ln w="28575">
            <a:gradFill>
              <a:gsLst>
                <a:gs pos="0">
                  <a:srgbClr val="1373B7"/>
                </a:gs>
                <a:gs pos="100000">
                  <a:srgbClr val="115D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1396524" y="2382560"/>
            <a:ext cx="1200329" cy="2092881"/>
          </a:xfrm>
          <a:prstGeom prst="rect">
            <a:avLst/>
          </a:prstGeom>
          <a:noFill/>
        </p:spPr>
        <p:txBody>
          <a:bodyPr vert="eaVert" wrap="none" rtlCol="0">
            <a:spAutoFit/>
          </a:bodyPr>
          <a:lstStyle/>
          <a:p>
            <a:pPr algn="ctr"/>
            <a:r>
              <a:rPr lang="zh-CN" altLang="en-US" sz="6600" b="1" dirty="0">
                <a:solidFill>
                  <a:schemeClr val="bg1"/>
                </a:solidFill>
                <a:cs typeface="+mn-ea"/>
                <a:sym typeface="+mn-lt"/>
              </a:rPr>
              <a:t>目  录</a:t>
            </a:r>
          </a:p>
        </p:txBody>
      </p:sp>
      <p:sp>
        <p:nvSpPr>
          <p:cNvPr id="5" name="矩形 4"/>
          <p:cNvSpPr/>
          <p:nvPr/>
        </p:nvSpPr>
        <p:spPr>
          <a:xfrm>
            <a:off x="2633639" y="2286380"/>
            <a:ext cx="723275" cy="2285241"/>
          </a:xfrm>
          <a:prstGeom prst="rect">
            <a:avLst/>
          </a:prstGeom>
        </p:spPr>
        <p:txBody>
          <a:bodyPr vert="eaVert" wrap="square">
            <a:spAutoFit/>
          </a:bodyPr>
          <a:lstStyle/>
          <a:p>
            <a:pPr algn="dist"/>
            <a:r>
              <a:rPr lang="zh-CN" altLang="en-US" sz="3500" dirty="0">
                <a:solidFill>
                  <a:schemeClr val="bg1"/>
                </a:solidFill>
                <a:cs typeface="+mn-ea"/>
                <a:sym typeface="+mn-lt"/>
              </a:rPr>
              <a:t>Content</a:t>
            </a:r>
            <a:r>
              <a:rPr lang="en-US" altLang="zh-CN" sz="3500" dirty="0">
                <a:solidFill>
                  <a:schemeClr val="bg1"/>
                </a:solidFill>
                <a:cs typeface="+mn-ea"/>
                <a:sym typeface="+mn-lt"/>
              </a:rPr>
              <a:t>s</a:t>
            </a:r>
            <a:endParaRPr lang="zh-CN" altLang="en-US" sz="3500" dirty="0">
              <a:solidFill>
                <a:schemeClr val="bg1"/>
              </a:solidFill>
              <a:cs typeface="+mn-ea"/>
              <a:sym typeface="+mn-lt"/>
            </a:endParaRPr>
          </a:p>
        </p:txBody>
      </p:sp>
      <p:sp>
        <p:nvSpPr>
          <p:cNvPr id="28" name="椭圆 27"/>
          <p:cNvSpPr/>
          <p:nvPr/>
        </p:nvSpPr>
        <p:spPr>
          <a:xfrm>
            <a:off x="5592106" y="725352"/>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1</a:t>
            </a:r>
            <a:endParaRPr lang="zh-CN" altLang="en-US" sz="3000" dirty="0">
              <a:cs typeface="+mn-ea"/>
              <a:sym typeface="+mn-lt"/>
            </a:endParaRPr>
          </a:p>
        </p:txBody>
      </p:sp>
      <p:sp>
        <p:nvSpPr>
          <p:cNvPr id="29" name="椭圆 28"/>
          <p:cNvSpPr/>
          <p:nvPr/>
        </p:nvSpPr>
        <p:spPr>
          <a:xfrm>
            <a:off x="5592106" y="5357977"/>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4</a:t>
            </a:r>
            <a:endParaRPr lang="zh-CN" altLang="en-US" sz="3000" dirty="0">
              <a:cs typeface="+mn-ea"/>
              <a:sym typeface="+mn-lt"/>
            </a:endParaRPr>
          </a:p>
        </p:txBody>
      </p:sp>
      <p:sp>
        <p:nvSpPr>
          <p:cNvPr id="30" name="椭圆 29"/>
          <p:cNvSpPr/>
          <p:nvPr/>
        </p:nvSpPr>
        <p:spPr>
          <a:xfrm>
            <a:off x="6241096" y="2234001"/>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2</a:t>
            </a:r>
            <a:endParaRPr lang="zh-CN" altLang="en-US" sz="3000" dirty="0">
              <a:cs typeface="+mn-ea"/>
              <a:sym typeface="+mn-lt"/>
            </a:endParaRPr>
          </a:p>
        </p:txBody>
      </p:sp>
      <p:sp>
        <p:nvSpPr>
          <p:cNvPr id="31" name="椭圆 30"/>
          <p:cNvSpPr/>
          <p:nvPr/>
        </p:nvSpPr>
        <p:spPr>
          <a:xfrm>
            <a:off x="6241096" y="3855020"/>
            <a:ext cx="712838" cy="712838"/>
          </a:xfrm>
          <a:prstGeom prst="ellipse">
            <a:avLst/>
          </a:pr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cs typeface="+mn-ea"/>
                <a:sym typeface="+mn-lt"/>
              </a:rPr>
              <a:t>3</a:t>
            </a:r>
            <a:endParaRPr lang="zh-CN" altLang="en-US" sz="3000" dirty="0">
              <a:cs typeface="+mn-ea"/>
              <a:sym typeface="+mn-lt"/>
            </a:endParaRPr>
          </a:p>
        </p:txBody>
      </p:sp>
      <p:grpSp>
        <p:nvGrpSpPr>
          <p:cNvPr id="47" name="组合 46"/>
          <p:cNvGrpSpPr/>
          <p:nvPr/>
        </p:nvGrpSpPr>
        <p:grpSpPr>
          <a:xfrm>
            <a:off x="7348141" y="2231916"/>
            <a:ext cx="4675201" cy="717008"/>
            <a:chOff x="5085486" y="2080408"/>
            <a:chExt cx="4675201" cy="717008"/>
          </a:xfrm>
        </p:grpSpPr>
        <p:sp>
          <p:nvSpPr>
            <p:cNvPr id="40" name="文本框 39">
              <a:extLst>
                <a:ext uri="{FF2B5EF4-FFF2-40B4-BE49-F238E27FC236}">
                  <a16:creationId xmlns:a16="http://schemas.microsoft.com/office/drawing/2014/main" id="{ACE418CE-776D-4E5E-92EA-507C78E8355D}"/>
                </a:ext>
              </a:extLst>
            </p:cNvPr>
            <p:cNvSpPr txBox="1"/>
            <p:nvPr/>
          </p:nvSpPr>
          <p:spPr>
            <a:xfrm>
              <a:off x="5085486" y="2080408"/>
              <a:ext cx="4654323" cy="523220"/>
            </a:xfrm>
            <a:prstGeom prst="rect">
              <a:avLst/>
            </a:prstGeom>
            <a:noFill/>
          </p:spPr>
          <p:txBody>
            <a:bodyPr wrap="square" rtlCol="0">
              <a:spAutoFit/>
            </a:bodyPr>
            <a:lstStyle/>
            <a:p>
              <a:pPr>
                <a:spcBef>
                  <a:spcPct val="0"/>
                </a:spcBef>
              </a:pPr>
              <a:r>
                <a:rPr lang="zh-CN" altLang="en-US" sz="2800" b="1" dirty="0">
                  <a:solidFill>
                    <a:srgbClr val="404040"/>
                  </a:solidFill>
                  <a:cs typeface="+mn-ea"/>
                  <a:sym typeface="+mn-lt"/>
                </a:rPr>
                <a:t>研究内容</a:t>
              </a:r>
            </a:p>
          </p:txBody>
        </p:sp>
        <p:sp>
          <p:nvSpPr>
            <p:cNvPr id="41" name="矩形 40">
              <a:extLst>
                <a:ext uri="{FF2B5EF4-FFF2-40B4-BE49-F238E27FC236}">
                  <a16:creationId xmlns:a16="http://schemas.microsoft.com/office/drawing/2014/main" id="{DBFB0468-B6E2-4734-88A9-772304A42C58}"/>
                </a:ext>
              </a:extLst>
            </p:cNvPr>
            <p:cNvSpPr/>
            <p:nvPr/>
          </p:nvSpPr>
          <p:spPr>
            <a:xfrm>
              <a:off x="5085486" y="2543500"/>
              <a:ext cx="4675201" cy="253916"/>
            </a:xfrm>
            <a:prstGeom prst="rect">
              <a:avLst/>
            </a:prstGeom>
          </p:spPr>
          <p:txBody>
            <a:bodyPr wrap="square">
              <a:spAutoFit/>
            </a:bodyPr>
            <a:lstStyle/>
            <a:p>
              <a:r>
                <a:rPr lang="en-US" altLang="zh-CN" sz="1050" dirty="0">
                  <a:solidFill>
                    <a:schemeClr val="tx1">
                      <a:lumMod val="75000"/>
                      <a:lumOff val="25000"/>
                    </a:schemeClr>
                  </a:solidFill>
                  <a:cs typeface="+mn-ea"/>
                  <a:sym typeface="+mn-lt"/>
                </a:rPr>
                <a:t>The </a:t>
              </a:r>
              <a:r>
                <a:rPr lang="en-US" altLang="zh-CN" sz="1050" i="0" dirty="0">
                  <a:solidFill>
                    <a:srgbClr val="000000"/>
                  </a:solidFill>
                  <a:effectLst/>
                  <a:latin typeface="+mj-lt"/>
                </a:rPr>
                <a:t>research contents</a:t>
              </a:r>
              <a:endParaRPr lang="en-US" altLang="zh-CN" sz="1050" dirty="0">
                <a:solidFill>
                  <a:schemeClr val="tx1">
                    <a:lumMod val="75000"/>
                    <a:lumOff val="25000"/>
                  </a:schemeClr>
                </a:solidFill>
                <a:latin typeface="+mj-lt"/>
                <a:cs typeface="+mn-ea"/>
                <a:sym typeface="+mn-lt"/>
              </a:endParaRPr>
            </a:p>
          </p:txBody>
        </p:sp>
      </p:grpSp>
      <p:grpSp>
        <p:nvGrpSpPr>
          <p:cNvPr id="48" name="组合 47"/>
          <p:cNvGrpSpPr/>
          <p:nvPr/>
        </p:nvGrpSpPr>
        <p:grpSpPr>
          <a:xfrm>
            <a:off x="7460427" y="3859415"/>
            <a:ext cx="4731573" cy="704049"/>
            <a:chOff x="5091092" y="3267435"/>
            <a:chExt cx="4731573" cy="704049"/>
          </a:xfrm>
        </p:grpSpPr>
        <p:sp>
          <p:nvSpPr>
            <p:cNvPr id="38" name="文本框 37">
              <a:extLst>
                <a:ext uri="{FF2B5EF4-FFF2-40B4-BE49-F238E27FC236}">
                  <a16:creationId xmlns:a16="http://schemas.microsoft.com/office/drawing/2014/main" id="{DBDB7D0B-7768-4F1C-A4DC-AA4665CF27ED}"/>
                </a:ext>
              </a:extLst>
            </p:cNvPr>
            <p:cNvSpPr txBox="1"/>
            <p:nvPr/>
          </p:nvSpPr>
          <p:spPr>
            <a:xfrm>
              <a:off x="5091092" y="3267435"/>
              <a:ext cx="3789039" cy="523220"/>
            </a:xfrm>
            <a:prstGeom prst="rect">
              <a:avLst/>
            </a:prstGeom>
            <a:noFill/>
          </p:spPr>
          <p:txBody>
            <a:bodyPr wrap="square" rtlCol="0">
              <a:spAutoFit/>
            </a:bodyPr>
            <a:lstStyle/>
            <a:p>
              <a:pPr>
                <a:spcBef>
                  <a:spcPct val="0"/>
                </a:spcBef>
              </a:pPr>
              <a:r>
                <a:rPr lang="zh-CN" altLang="en-US" sz="2800" b="1" dirty="0">
                  <a:solidFill>
                    <a:schemeClr val="tx1">
                      <a:lumMod val="75000"/>
                      <a:lumOff val="25000"/>
                    </a:schemeClr>
                  </a:solidFill>
                  <a:cs typeface="+mn-ea"/>
                  <a:sym typeface="+mn-lt"/>
                </a:rPr>
                <a:t>项目挑战</a:t>
              </a:r>
            </a:p>
          </p:txBody>
        </p:sp>
        <p:sp>
          <p:nvSpPr>
            <p:cNvPr id="42" name="矩形 41">
              <a:extLst>
                <a:ext uri="{FF2B5EF4-FFF2-40B4-BE49-F238E27FC236}">
                  <a16:creationId xmlns:a16="http://schemas.microsoft.com/office/drawing/2014/main" id="{44D25E0E-1E1B-435C-B437-7EF72F1FC458}"/>
                </a:ext>
              </a:extLst>
            </p:cNvPr>
            <p:cNvSpPr/>
            <p:nvPr/>
          </p:nvSpPr>
          <p:spPr>
            <a:xfrm>
              <a:off x="5119533" y="3717568"/>
              <a:ext cx="4703132" cy="253916"/>
            </a:xfrm>
            <a:prstGeom prst="rect">
              <a:avLst/>
            </a:prstGeom>
          </p:spPr>
          <p:txBody>
            <a:bodyPr wrap="square">
              <a:spAutoFit/>
            </a:bodyPr>
            <a:lstStyle/>
            <a:p>
              <a:pPr algn="l"/>
              <a:r>
                <a:rPr lang="en-US" altLang="zh-CN" sz="1050" dirty="0">
                  <a:solidFill>
                    <a:schemeClr val="tx1">
                      <a:lumMod val="75000"/>
                      <a:lumOff val="25000"/>
                    </a:schemeClr>
                  </a:solidFill>
                  <a:cs typeface="+mn-ea"/>
                  <a:sym typeface="+mn-lt"/>
                </a:rPr>
                <a:t>The </a:t>
              </a:r>
              <a:r>
                <a:rPr lang="en-US" altLang="zh-CN" sz="1050" b="0" i="0" dirty="0">
                  <a:solidFill>
                    <a:srgbClr val="000000"/>
                  </a:solidFill>
                  <a:effectLst/>
                  <a:latin typeface="PingFang SC"/>
                </a:rPr>
                <a:t>Project challenges</a:t>
              </a:r>
            </a:p>
          </p:txBody>
        </p:sp>
      </p:grpSp>
      <p:grpSp>
        <p:nvGrpSpPr>
          <p:cNvPr id="49" name="组合 48"/>
          <p:cNvGrpSpPr/>
          <p:nvPr/>
        </p:nvGrpSpPr>
        <p:grpSpPr>
          <a:xfrm>
            <a:off x="6661116" y="5360367"/>
            <a:ext cx="4718867" cy="708059"/>
            <a:chOff x="5085486" y="5432815"/>
            <a:chExt cx="4718867" cy="708059"/>
          </a:xfrm>
        </p:grpSpPr>
        <p:sp>
          <p:nvSpPr>
            <p:cNvPr id="39" name="文本框 38">
              <a:extLst>
                <a:ext uri="{FF2B5EF4-FFF2-40B4-BE49-F238E27FC236}">
                  <a16:creationId xmlns:a16="http://schemas.microsoft.com/office/drawing/2014/main" id="{B4D30378-3830-48FC-9823-86C9498B994B}"/>
                </a:ext>
              </a:extLst>
            </p:cNvPr>
            <p:cNvSpPr txBox="1"/>
            <p:nvPr/>
          </p:nvSpPr>
          <p:spPr>
            <a:xfrm>
              <a:off x="5085486" y="5432815"/>
              <a:ext cx="3789039" cy="523220"/>
            </a:xfrm>
            <a:prstGeom prst="rect">
              <a:avLst/>
            </a:prstGeom>
            <a:noFill/>
          </p:spPr>
          <p:txBody>
            <a:bodyPr wrap="square" rtlCol="0">
              <a:spAutoFit/>
            </a:bodyPr>
            <a:lstStyle/>
            <a:p>
              <a:pPr>
                <a:spcBef>
                  <a:spcPct val="0"/>
                </a:spcBef>
              </a:pPr>
              <a:r>
                <a:rPr lang="zh-CN" altLang="en-US" sz="2800" b="1" dirty="0">
                  <a:solidFill>
                    <a:schemeClr val="tx1">
                      <a:lumMod val="75000"/>
                      <a:lumOff val="25000"/>
                    </a:schemeClr>
                  </a:solidFill>
                  <a:cs typeface="+mn-ea"/>
                  <a:sym typeface="+mn-lt"/>
                </a:rPr>
                <a:t>常见问题</a:t>
              </a:r>
            </a:p>
          </p:txBody>
        </p:sp>
        <p:sp>
          <p:nvSpPr>
            <p:cNvPr id="43" name="矩形 42">
              <a:extLst>
                <a:ext uri="{FF2B5EF4-FFF2-40B4-BE49-F238E27FC236}">
                  <a16:creationId xmlns:a16="http://schemas.microsoft.com/office/drawing/2014/main" id="{876DDA7B-46B3-4ABB-B8C1-1ECB6F756EE1}"/>
                </a:ext>
              </a:extLst>
            </p:cNvPr>
            <p:cNvSpPr/>
            <p:nvPr/>
          </p:nvSpPr>
          <p:spPr>
            <a:xfrm>
              <a:off x="5119533" y="5886958"/>
              <a:ext cx="4684820" cy="253916"/>
            </a:xfrm>
            <a:prstGeom prst="rect">
              <a:avLst/>
            </a:prstGeom>
          </p:spPr>
          <p:txBody>
            <a:bodyPr wrap="square">
              <a:spAutoFit/>
            </a:bodyPr>
            <a:lstStyle/>
            <a:p>
              <a:r>
                <a:rPr lang="en-US" altLang="zh-CN" sz="1050" dirty="0">
                  <a:solidFill>
                    <a:schemeClr val="tx1">
                      <a:lumMod val="75000"/>
                      <a:lumOff val="25000"/>
                    </a:schemeClr>
                  </a:solidFill>
                  <a:cs typeface="+mn-ea"/>
                  <a:sym typeface="+mn-lt"/>
                </a:rPr>
                <a:t>The </a:t>
              </a:r>
              <a:r>
                <a:rPr lang="en-US" altLang="zh-CN" sz="1050" i="0" dirty="0">
                  <a:solidFill>
                    <a:srgbClr val="000000"/>
                  </a:solidFill>
                  <a:effectLst/>
                </a:rPr>
                <a:t>common problem</a:t>
              </a:r>
              <a:endParaRPr lang="en-US" altLang="zh-CN" sz="1050" dirty="0">
                <a:solidFill>
                  <a:schemeClr val="tx1">
                    <a:lumMod val="75000"/>
                    <a:lumOff val="25000"/>
                  </a:schemeClr>
                </a:solidFill>
                <a:cs typeface="+mn-ea"/>
                <a:sym typeface="+mn-lt"/>
              </a:endParaRPr>
            </a:p>
          </p:txBody>
        </p:sp>
      </p:grpSp>
      <p:grpSp>
        <p:nvGrpSpPr>
          <p:cNvPr id="46" name="组合 45"/>
          <p:cNvGrpSpPr/>
          <p:nvPr/>
        </p:nvGrpSpPr>
        <p:grpSpPr>
          <a:xfrm>
            <a:off x="6661116" y="730753"/>
            <a:ext cx="4688387" cy="702037"/>
            <a:chOff x="4291781" y="619487"/>
            <a:chExt cx="4688387" cy="702037"/>
          </a:xfrm>
        </p:grpSpPr>
        <p:sp>
          <p:nvSpPr>
            <p:cNvPr id="44" name="文本框 43">
              <a:extLst>
                <a:ext uri="{FF2B5EF4-FFF2-40B4-BE49-F238E27FC236}">
                  <a16:creationId xmlns:a16="http://schemas.microsoft.com/office/drawing/2014/main" id="{7607C53C-8D3F-4EE6-AC77-FD7E5459E401}"/>
                </a:ext>
              </a:extLst>
            </p:cNvPr>
            <p:cNvSpPr txBox="1"/>
            <p:nvPr/>
          </p:nvSpPr>
          <p:spPr>
            <a:xfrm>
              <a:off x="4291781" y="619487"/>
              <a:ext cx="3789039" cy="523220"/>
            </a:xfrm>
            <a:prstGeom prst="rect">
              <a:avLst/>
            </a:prstGeom>
            <a:noFill/>
          </p:spPr>
          <p:txBody>
            <a:bodyPr wrap="square" rtlCol="0">
              <a:spAutoFit/>
            </a:bodyPr>
            <a:lstStyle/>
            <a:p>
              <a:pPr>
                <a:spcBef>
                  <a:spcPct val="0"/>
                </a:spcBef>
              </a:pPr>
              <a:r>
                <a:rPr lang="zh-CN" altLang="en-US" sz="2800" b="1" dirty="0">
                  <a:solidFill>
                    <a:schemeClr val="tx1">
                      <a:lumMod val="75000"/>
                      <a:lumOff val="25000"/>
                    </a:schemeClr>
                  </a:solidFill>
                  <a:cs typeface="+mn-ea"/>
                  <a:sym typeface="+mn-lt"/>
                </a:rPr>
                <a:t>项目简介</a:t>
              </a:r>
            </a:p>
          </p:txBody>
        </p:sp>
        <p:sp>
          <p:nvSpPr>
            <p:cNvPr id="45" name="矩形 44">
              <a:extLst>
                <a:ext uri="{FF2B5EF4-FFF2-40B4-BE49-F238E27FC236}">
                  <a16:creationId xmlns:a16="http://schemas.microsoft.com/office/drawing/2014/main" id="{CF71AF1B-7943-42EB-B508-BEF14836BFBE}"/>
                </a:ext>
              </a:extLst>
            </p:cNvPr>
            <p:cNvSpPr/>
            <p:nvPr/>
          </p:nvSpPr>
          <p:spPr>
            <a:xfrm>
              <a:off x="4325845" y="1067608"/>
              <a:ext cx="4654323" cy="253916"/>
            </a:xfrm>
            <a:prstGeom prst="rect">
              <a:avLst/>
            </a:prstGeom>
          </p:spPr>
          <p:txBody>
            <a:bodyPr wrap="square">
              <a:spAutoFit/>
            </a:bodyPr>
            <a:lstStyle/>
            <a:p>
              <a:r>
                <a:rPr lang="en-US" altLang="zh-CN" sz="1050" dirty="0">
                  <a:solidFill>
                    <a:schemeClr val="tx1">
                      <a:lumMod val="75000"/>
                      <a:lumOff val="25000"/>
                    </a:schemeClr>
                  </a:solidFill>
                  <a:cs typeface="+mn-ea"/>
                  <a:sym typeface="+mn-lt"/>
                </a:rPr>
                <a:t>The </a:t>
              </a:r>
              <a:r>
                <a:rPr lang="en-US" altLang="zh-CN" sz="1050" i="0" dirty="0">
                  <a:solidFill>
                    <a:srgbClr val="000000"/>
                  </a:solidFill>
                  <a:effectLst/>
                </a:rPr>
                <a:t>Project introduction</a:t>
              </a:r>
              <a:endParaRPr lang="en-US" altLang="zh-CN" sz="1050" i="0" dirty="0">
                <a:solidFill>
                  <a:schemeClr val="tx1">
                    <a:lumMod val="75000"/>
                    <a:lumOff val="25000"/>
                  </a:schemeClr>
                </a:solidFill>
                <a:effectLst/>
                <a:cs typeface="+mn-ea"/>
                <a:sym typeface="+mn-lt"/>
              </a:endParaRPr>
            </a:p>
          </p:txBody>
        </p:sp>
      </p:grpSp>
    </p:spTree>
    <p:extLst>
      <p:ext uri="{BB962C8B-B14F-4D97-AF65-F5344CB8AC3E}">
        <p14:creationId xmlns:p14="http://schemas.microsoft.com/office/powerpoint/2010/main" val="2251792242"/>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heel(1)">
                                      <p:cBhvr>
                                        <p:cTn id="11" dur="2000"/>
                                        <p:tgtEl>
                                          <p:spTgt spid="23"/>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2000"/>
                                        <p:tgtEl>
                                          <p:spTgt spid="25"/>
                                        </p:tgtEl>
                                      </p:cBhvr>
                                    </p:animEffect>
                                  </p:childTnLst>
                                </p:cTn>
                              </p:par>
                            </p:childTnLst>
                          </p:cTn>
                        </p:par>
                        <p:par>
                          <p:cTn id="20" fill="hold">
                            <p:stCondLst>
                              <p:cond delay="8000"/>
                            </p:stCondLst>
                            <p:childTnLst>
                              <p:par>
                                <p:cTn id="21" presetID="42"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90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10000"/>
                            </p:stCondLst>
                            <p:childTnLst>
                              <p:par>
                                <p:cTn id="33" presetID="53" presetClass="entr" presetSubtype="16"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p:tgtEl>
                                          <p:spTgt spid="46"/>
                                        </p:tgtEl>
                                        <p:attrNameLst>
                                          <p:attrName>ppt_y</p:attrName>
                                        </p:attrNameLst>
                                      </p:cBhvr>
                                      <p:tavLst>
                                        <p:tav tm="0">
                                          <p:val>
                                            <p:strVal val="#ppt_y+#ppt_h*1.125000"/>
                                          </p:val>
                                        </p:tav>
                                        <p:tav tm="100000">
                                          <p:val>
                                            <p:strVal val="#ppt_y"/>
                                          </p:val>
                                        </p:tav>
                                      </p:tavLst>
                                    </p:anim>
                                    <p:animEffect transition="in" filter="wipe(up)">
                                      <p:cBhvr>
                                        <p:cTn id="43" dur="500"/>
                                        <p:tgtEl>
                                          <p:spTgt spid="46"/>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animEffect transition="in" filter="fade">
                                      <p:cBhvr>
                                        <p:cTn id="49" dur="500"/>
                                        <p:tgtEl>
                                          <p:spTgt spid="30"/>
                                        </p:tgtEl>
                                      </p:cBhvr>
                                    </p:animEffect>
                                  </p:childTnLst>
                                </p:cTn>
                              </p:par>
                            </p:childTnLst>
                          </p:cTn>
                        </p:par>
                        <p:par>
                          <p:cTn id="50" fill="hold">
                            <p:stCondLst>
                              <p:cond delay="1000"/>
                            </p:stCondLst>
                            <p:childTnLst>
                              <p:par>
                                <p:cTn id="51" presetID="12" presetClass="entr" presetSubtype="4"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p:tgtEl>
                                          <p:spTgt spid="47"/>
                                        </p:tgtEl>
                                        <p:attrNameLst>
                                          <p:attrName>ppt_y</p:attrName>
                                        </p:attrNameLst>
                                      </p:cBhvr>
                                      <p:tavLst>
                                        <p:tav tm="0">
                                          <p:val>
                                            <p:strVal val="#ppt_y+#ppt_h*1.125000"/>
                                          </p:val>
                                        </p:tav>
                                        <p:tav tm="100000">
                                          <p:val>
                                            <p:strVal val="#ppt_y"/>
                                          </p:val>
                                        </p:tav>
                                      </p:tavLst>
                                    </p:anim>
                                    <p:animEffect transition="in" filter="wipe(up)">
                                      <p:cBhvr>
                                        <p:cTn id="54" dur="500"/>
                                        <p:tgtEl>
                                          <p:spTgt spid="47"/>
                                        </p:tgtEl>
                                      </p:cBhvr>
                                    </p:animEffect>
                                  </p:childTnLst>
                                </p:cTn>
                              </p:par>
                            </p:childTnLst>
                          </p:cTn>
                        </p:par>
                        <p:par>
                          <p:cTn id="55" fill="hold">
                            <p:stCondLst>
                              <p:cond delay="1500"/>
                            </p:stCondLst>
                            <p:childTnLst>
                              <p:par>
                                <p:cTn id="56" presetID="53" presetClass="entr" presetSubtype="16"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childTnLst>
                          </p:cTn>
                        </p:par>
                        <p:par>
                          <p:cTn id="61" fill="hold">
                            <p:stCondLst>
                              <p:cond delay="2000"/>
                            </p:stCondLst>
                            <p:childTnLst>
                              <p:par>
                                <p:cTn id="62" presetID="12" presetClass="entr" presetSubtype="4" fill="hold"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p:tgtEl>
                                          <p:spTgt spid="48"/>
                                        </p:tgtEl>
                                        <p:attrNameLst>
                                          <p:attrName>ppt_y</p:attrName>
                                        </p:attrNameLst>
                                      </p:cBhvr>
                                      <p:tavLst>
                                        <p:tav tm="0">
                                          <p:val>
                                            <p:strVal val="#ppt_y+#ppt_h*1.125000"/>
                                          </p:val>
                                        </p:tav>
                                        <p:tav tm="100000">
                                          <p:val>
                                            <p:strVal val="#ppt_y"/>
                                          </p:val>
                                        </p:tav>
                                      </p:tavLst>
                                    </p:anim>
                                    <p:animEffect transition="in" filter="wipe(up)">
                                      <p:cBhvr>
                                        <p:cTn id="65" dur="500"/>
                                        <p:tgtEl>
                                          <p:spTgt spid="48"/>
                                        </p:tgtEl>
                                      </p:cBhvr>
                                    </p:animEffect>
                                  </p:childTnLst>
                                </p:cTn>
                              </p:par>
                            </p:childTnLst>
                          </p:cTn>
                        </p:par>
                        <p:par>
                          <p:cTn id="66" fill="hold">
                            <p:stCondLst>
                              <p:cond delay="2500"/>
                            </p:stCondLst>
                            <p:childTnLst>
                              <p:par>
                                <p:cTn id="67" presetID="53" presetClass="entr" presetSubtype="16"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p:cTn id="69" dur="500" fill="hold"/>
                                        <p:tgtEl>
                                          <p:spTgt spid="29"/>
                                        </p:tgtEl>
                                        <p:attrNameLst>
                                          <p:attrName>ppt_w</p:attrName>
                                        </p:attrNameLst>
                                      </p:cBhvr>
                                      <p:tavLst>
                                        <p:tav tm="0">
                                          <p:val>
                                            <p:fltVal val="0"/>
                                          </p:val>
                                        </p:tav>
                                        <p:tav tm="100000">
                                          <p:val>
                                            <p:strVal val="#ppt_w"/>
                                          </p:val>
                                        </p:tav>
                                      </p:tavLst>
                                    </p:anim>
                                    <p:anim calcmode="lin" valueType="num">
                                      <p:cBhvr>
                                        <p:cTn id="70" dur="500" fill="hold"/>
                                        <p:tgtEl>
                                          <p:spTgt spid="29"/>
                                        </p:tgtEl>
                                        <p:attrNameLst>
                                          <p:attrName>ppt_h</p:attrName>
                                        </p:attrNameLst>
                                      </p:cBhvr>
                                      <p:tavLst>
                                        <p:tav tm="0">
                                          <p:val>
                                            <p:fltVal val="0"/>
                                          </p:val>
                                        </p:tav>
                                        <p:tav tm="100000">
                                          <p:val>
                                            <p:strVal val="#ppt_h"/>
                                          </p:val>
                                        </p:tav>
                                      </p:tavLst>
                                    </p:anim>
                                    <p:animEffect transition="in" filter="fade">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nodeType="click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p:tgtEl>
                                          <p:spTgt spid="49"/>
                                        </p:tgtEl>
                                        <p:attrNameLst>
                                          <p:attrName>ppt_y</p:attrName>
                                        </p:attrNameLst>
                                      </p:cBhvr>
                                      <p:tavLst>
                                        <p:tav tm="0">
                                          <p:val>
                                            <p:strVal val="#ppt_y+#ppt_h*1.125000"/>
                                          </p:val>
                                        </p:tav>
                                        <p:tav tm="100000">
                                          <p:val>
                                            <p:strVal val="#ppt_y"/>
                                          </p:val>
                                        </p:tav>
                                      </p:tavLst>
                                    </p:anim>
                                    <p:animEffect transition="in" filter="wipe(up)">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5" grpId="0" animBg="1"/>
      <p:bldP spid="3" grpId="0"/>
      <p:bldP spid="5" grpId="0"/>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22" name="文本框 21"/>
          <p:cNvSpPr txBox="1"/>
          <p:nvPr/>
        </p:nvSpPr>
        <p:spPr>
          <a:xfrm>
            <a:off x="3100564" y="2178870"/>
            <a:ext cx="2441694" cy="769441"/>
          </a:xfrm>
          <a:prstGeom prst="rect">
            <a:avLst/>
          </a:prstGeom>
          <a:noFill/>
        </p:spPr>
        <p:txBody>
          <a:bodyPr wrap="none" rtlCol="0">
            <a:spAutoFit/>
            <a:scene3d>
              <a:camera prst="orthographicFront"/>
              <a:lightRig rig="threePt" dir="t"/>
            </a:scene3d>
            <a:sp3d contourW="12700"/>
          </a:bodyPr>
          <a:lstStyle/>
          <a:p>
            <a:pPr algn="ctr">
              <a:spcBef>
                <a:spcPts val="500"/>
              </a:spcBef>
              <a:defRPr/>
            </a:pPr>
            <a:r>
              <a:rPr lang="zh-CN" altLang="en-US" sz="4400" b="1" kern="100" dirty="0">
                <a:solidFill>
                  <a:schemeClr val="tx1">
                    <a:lumMod val="75000"/>
                    <a:lumOff val="25000"/>
                  </a:schemeClr>
                </a:solidFill>
                <a:cs typeface="+mn-ea"/>
                <a:sym typeface="+mn-lt"/>
              </a:rPr>
              <a:t>项目简介</a:t>
            </a:r>
          </a:p>
        </p:txBody>
      </p:sp>
      <p:sp>
        <p:nvSpPr>
          <p:cNvPr id="23" name="文本框 22"/>
          <p:cNvSpPr txBox="1"/>
          <p:nvPr/>
        </p:nvSpPr>
        <p:spPr>
          <a:xfrm>
            <a:off x="2556966" y="3111939"/>
            <a:ext cx="4373251" cy="281937"/>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100" dirty="0">
                <a:solidFill>
                  <a:schemeClr val="tx1">
                    <a:lumMod val="75000"/>
                    <a:lumOff val="25000"/>
                  </a:schemeClr>
                </a:solidFill>
                <a:latin typeface="+mn-ea"/>
                <a:cs typeface="+mn-ea"/>
                <a:sym typeface="+mn-lt"/>
              </a:rPr>
              <a:t>The </a:t>
            </a:r>
            <a:r>
              <a:rPr lang="en-US" altLang="zh-CN" sz="1100" dirty="0">
                <a:solidFill>
                  <a:srgbClr val="000000"/>
                </a:solidFill>
                <a:latin typeface="+mn-ea"/>
              </a:rPr>
              <a:t>Project introduction</a:t>
            </a:r>
            <a:endParaRPr lang="en-US" altLang="zh-CN" sz="1100" dirty="0">
              <a:solidFill>
                <a:schemeClr val="bg1">
                  <a:lumMod val="50000"/>
                </a:schemeClr>
              </a:solidFill>
              <a:latin typeface="+mn-ea"/>
              <a:cs typeface="+mn-ea"/>
              <a:sym typeface="+mn-lt"/>
            </a:endParaRP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30455" y="2134694"/>
            <a:ext cx="1537600" cy="2185214"/>
          </a:xfrm>
          <a:prstGeom prst="rect">
            <a:avLst/>
          </a:prstGeom>
          <a:noFill/>
        </p:spPr>
        <p:txBody>
          <a:bodyPr wrap="none" rtlCol="0">
            <a:spAutoFit/>
            <a:scene3d>
              <a:camera prst="orthographicFront"/>
              <a:lightRig rig="threePt" dir="t"/>
            </a:scene3d>
            <a:sp3d contourW="12700"/>
          </a:bodyPr>
          <a:lstStyle/>
          <a:p>
            <a:pPr algn="ctr" defTabSz="914377">
              <a:defRPr/>
            </a:pPr>
            <a:r>
              <a:rPr lang="en-US" altLang="zh-CN" sz="4800" i="1" dirty="0">
                <a:gradFill>
                  <a:gsLst>
                    <a:gs pos="0">
                      <a:srgbClr val="1373B7"/>
                    </a:gs>
                    <a:gs pos="100000">
                      <a:srgbClr val="115D9B"/>
                    </a:gs>
                  </a:gsLst>
                  <a:lin ang="5400000" scaled="1"/>
                </a:gradFill>
                <a:cs typeface="+mn-ea"/>
                <a:sym typeface="+mn-lt"/>
              </a:rPr>
              <a:t>PART</a:t>
            </a:r>
          </a:p>
          <a:p>
            <a:pPr algn="ctr" defTabSz="914377">
              <a:defRPr/>
            </a:pPr>
            <a:r>
              <a:rPr lang="en-US" altLang="zh-CN" sz="8800" b="1" i="1" dirty="0">
                <a:gradFill>
                  <a:gsLst>
                    <a:gs pos="0">
                      <a:srgbClr val="1373B7"/>
                    </a:gs>
                    <a:gs pos="100000">
                      <a:srgbClr val="115D9B"/>
                    </a:gs>
                  </a:gsLst>
                  <a:lin ang="5400000" scaled="1"/>
                </a:gradFill>
                <a:cs typeface="+mn-ea"/>
                <a:sym typeface="+mn-lt"/>
              </a:rPr>
              <a:t>01</a:t>
            </a:r>
            <a:endParaRPr lang="zh-CN" altLang="en-US" sz="8800" b="1" i="1" dirty="0">
              <a:gradFill>
                <a:gsLst>
                  <a:gs pos="0">
                    <a:srgbClr val="1373B7"/>
                  </a:gs>
                  <a:gs pos="100000">
                    <a:srgbClr val="115D9B"/>
                  </a:gs>
                </a:gsLst>
                <a:lin ang="5400000" scaled="1"/>
              </a:gradFill>
              <a:cs typeface="+mn-ea"/>
              <a:sym typeface="+mn-lt"/>
            </a:endParaRPr>
          </a:p>
        </p:txBody>
      </p:sp>
      <p:sp>
        <p:nvSpPr>
          <p:cNvPr id="26" name="文本框 25"/>
          <p:cNvSpPr txBox="1"/>
          <p:nvPr/>
        </p:nvSpPr>
        <p:spPr>
          <a:xfrm>
            <a:off x="2518279" y="3875945"/>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项目名称</a:t>
            </a:r>
          </a:p>
        </p:txBody>
      </p:sp>
      <p:sp>
        <p:nvSpPr>
          <p:cNvPr id="27" name="文本框 26"/>
          <p:cNvSpPr txBox="1"/>
          <p:nvPr/>
        </p:nvSpPr>
        <p:spPr>
          <a:xfrm>
            <a:off x="4649527" y="3875945"/>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团队成员</a:t>
            </a:r>
          </a:p>
        </p:txBody>
      </p:sp>
      <p:sp>
        <p:nvSpPr>
          <p:cNvPr id="28" name="文本框 27"/>
          <p:cNvSpPr txBox="1"/>
          <p:nvPr/>
        </p:nvSpPr>
        <p:spPr>
          <a:xfrm>
            <a:off x="2518279" y="4319909"/>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项目愿景</a:t>
            </a:r>
          </a:p>
        </p:txBody>
      </p:sp>
      <p:sp>
        <p:nvSpPr>
          <p:cNvPr id="29" name="文本框 28"/>
          <p:cNvSpPr txBox="1"/>
          <p:nvPr/>
        </p:nvSpPr>
        <p:spPr>
          <a:xfrm>
            <a:off x="4649527" y="4319909"/>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项目发展</a:t>
            </a:r>
          </a:p>
        </p:txBody>
      </p:sp>
    </p:spTree>
    <p:extLst>
      <p:ext uri="{BB962C8B-B14F-4D97-AF65-F5344CB8AC3E}">
        <p14:creationId xmlns:p14="http://schemas.microsoft.com/office/powerpoint/2010/main" val="3430627168"/>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500"/>
                                        <p:tgtEl>
                                          <p:spTgt spid="51"/>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5" grpId="0" animBg="1"/>
      <p:bldP spid="62" grpId="0" animBg="1"/>
      <p:bldP spid="22" grpId="0"/>
      <p:bldP spid="23"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37933" y="453458"/>
            <a:ext cx="10316135" cy="587853"/>
            <a:chOff x="937933" y="453458"/>
            <a:chExt cx="10316135" cy="587853"/>
          </a:xfrm>
        </p:grpSpPr>
        <p:sp>
          <p:nvSpPr>
            <p:cNvPr id="34" name="矩形 33"/>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项目简介</a:t>
              </a:r>
            </a:p>
          </p:txBody>
        </p:sp>
        <p:cxnSp>
          <p:nvCxnSpPr>
            <p:cNvPr id="31" name="直接连接符 30">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
        <p:nvSpPr>
          <p:cNvPr id="7" name="文本框 6">
            <a:extLst>
              <a:ext uri="{FF2B5EF4-FFF2-40B4-BE49-F238E27FC236}">
                <a16:creationId xmlns:a16="http://schemas.microsoft.com/office/drawing/2014/main" id="{C91147C9-1B97-403D-14AC-42EF98E47EEF}"/>
              </a:ext>
            </a:extLst>
          </p:cNvPr>
          <p:cNvSpPr txBox="1"/>
          <p:nvPr/>
        </p:nvSpPr>
        <p:spPr>
          <a:xfrm>
            <a:off x="937933" y="841256"/>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项目名称</a:t>
            </a:r>
          </a:p>
        </p:txBody>
      </p:sp>
      <p:sp>
        <p:nvSpPr>
          <p:cNvPr id="2" name="文本框 1">
            <a:extLst>
              <a:ext uri="{FF2B5EF4-FFF2-40B4-BE49-F238E27FC236}">
                <a16:creationId xmlns:a16="http://schemas.microsoft.com/office/drawing/2014/main" id="{853A11E6-AC59-3AFD-5F48-088B22094CC7}"/>
              </a:ext>
            </a:extLst>
          </p:cNvPr>
          <p:cNvSpPr txBox="1"/>
          <p:nvPr/>
        </p:nvSpPr>
        <p:spPr>
          <a:xfrm>
            <a:off x="937932" y="1241366"/>
            <a:ext cx="3461288" cy="369332"/>
          </a:xfrm>
          <a:prstGeom prst="rect">
            <a:avLst/>
          </a:prstGeom>
          <a:noFill/>
        </p:spPr>
        <p:txBody>
          <a:bodyPr wrap="square" rtlCol="0">
            <a:spAutoFit/>
          </a:bodyPr>
          <a:lstStyle/>
          <a:p>
            <a:pPr fontAlgn="base"/>
            <a:r>
              <a:rPr lang="en-US" altLang="zh-CN" dirty="0">
                <a:effectLst/>
                <a:latin typeface="Times New Roman" panose="02020603050405020304" pitchFamily="18" charset="0"/>
                <a:cs typeface="Times New Roman" panose="02020603050405020304" pitchFamily="18" charset="0"/>
              </a:rPr>
              <a:t>AI ACCELERATOR</a:t>
            </a:r>
            <a:r>
              <a:rPr lang="zh-CN" altLang="en-US" dirty="0">
                <a:effectLst/>
                <a:latin typeface="Times New Roman" panose="02020603050405020304" pitchFamily="18" charset="0"/>
                <a:cs typeface="Times New Roman" panose="02020603050405020304" pitchFamily="18" charset="0"/>
              </a:rPr>
              <a:t>（</a:t>
            </a:r>
            <a:r>
              <a:rPr lang="zh-CN" altLang="en-US" dirty="0">
                <a:solidFill>
                  <a:srgbClr val="000000"/>
                </a:solidFill>
                <a:effectLst/>
                <a:latin typeface="Times New Roman" panose="02020603050405020304" pitchFamily="18" charset="0"/>
                <a:cs typeface="Times New Roman" panose="02020603050405020304" pitchFamily="18" charset="0"/>
              </a:rPr>
              <a:t>简称</a:t>
            </a:r>
            <a:r>
              <a:rPr lang="en-US" altLang="zh-CN" dirty="0">
                <a:solidFill>
                  <a:srgbClr val="000000"/>
                </a:solidFill>
                <a:latin typeface="Times New Roman" panose="02020603050405020304" pitchFamily="18" charset="0"/>
                <a:cs typeface="Times New Roman" panose="02020603050405020304" pitchFamily="18" charset="0"/>
              </a:rPr>
              <a:t>: AIA</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1959FCF-9D10-0CEE-A30B-67A8CC3B1F21}"/>
              </a:ext>
            </a:extLst>
          </p:cNvPr>
          <p:cNvSpPr txBox="1"/>
          <p:nvPr/>
        </p:nvSpPr>
        <p:spPr>
          <a:xfrm>
            <a:off x="937931" y="3220426"/>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项目愿景</a:t>
            </a:r>
          </a:p>
        </p:txBody>
      </p:sp>
      <p:sp>
        <p:nvSpPr>
          <p:cNvPr id="11" name="文本框 8">
            <a:extLst>
              <a:ext uri="{FF2B5EF4-FFF2-40B4-BE49-F238E27FC236}">
                <a16:creationId xmlns:a16="http://schemas.microsoft.com/office/drawing/2014/main" id="{A1959FCF-9D10-0CEE-A30B-67A8CC3B1F21}"/>
              </a:ext>
            </a:extLst>
          </p:cNvPr>
          <p:cNvSpPr txBox="1"/>
          <p:nvPr/>
        </p:nvSpPr>
        <p:spPr>
          <a:xfrm>
            <a:off x="937931" y="1720175"/>
            <a:ext cx="1556836" cy="40011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团队成员</a:t>
            </a:r>
          </a:p>
        </p:txBody>
      </p:sp>
      <p:sp>
        <p:nvSpPr>
          <p:cNvPr id="4" name="文本框 3">
            <a:extLst>
              <a:ext uri="{FF2B5EF4-FFF2-40B4-BE49-F238E27FC236}">
                <a16:creationId xmlns:a16="http://schemas.microsoft.com/office/drawing/2014/main" id="{7E4C0697-8EC2-FA37-5ACE-5A3C504873E9}"/>
              </a:ext>
            </a:extLst>
          </p:cNvPr>
          <p:cNvSpPr txBox="1"/>
          <p:nvPr/>
        </p:nvSpPr>
        <p:spPr>
          <a:xfrm>
            <a:off x="937931" y="2157719"/>
            <a:ext cx="10199709" cy="923330"/>
          </a:xfrm>
          <a:prstGeom prst="rect">
            <a:avLst/>
          </a:prstGeom>
          <a:noFill/>
        </p:spPr>
        <p:txBody>
          <a:bodyPr wrap="square" rtlCol="0">
            <a:spAutoFit/>
          </a:bodyPr>
          <a:lstStyle/>
          <a:p>
            <a:r>
              <a:rPr lang="zh-CN" altLang="en-US" dirty="0"/>
              <a:t>该项目由</a:t>
            </a:r>
            <a:r>
              <a:rPr lang="en-US" altLang="zh-CN" dirty="0"/>
              <a:t>DAF(</a:t>
            </a:r>
            <a:r>
              <a:rPr lang="zh-CN" altLang="en-US" dirty="0"/>
              <a:t>美国空军部</a:t>
            </a:r>
            <a:r>
              <a:rPr lang="en-US" altLang="zh-CN" dirty="0"/>
              <a:t>)</a:t>
            </a:r>
            <a:r>
              <a:rPr lang="zh-CN" altLang="en-US" dirty="0"/>
              <a:t>和</a:t>
            </a:r>
            <a:r>
              <a:rPr lang="en-US" altLang="zh-CN" dirty="0"/>
              <a:t>MIT</a:t>
            </a:r>
            <a:r>
              <a:rPr lang="zh-CN" altLang="en-US" dirty="0"/>
              <a:t>合作，团队成员主要</a:t>
            </a:r>
            <a:r>
              <a:rPr lang="zh-CN" altLang="en-US" b="0" i="0" dirty="0">
                <a:solidFill>
                  <a:srgbClr val="000000"/>
                </a:solidFill>
                <a:effectLst/>
                <a:latin typeface="Roboto" panose="02000000000000000000" pitchFamily="2" charset="0"/>
              </a:rPr>
              <a:t>涉及麻省理工学院校园</a:t>
            </a:r>
            <a:r>
              <a:rPr lang="en-US" altLang="zh-CN" i="0" u="none" dirty="0">
                <a:solidFill>
                  <a:srgbClr val="000000"/>
                </a:solidFill>
                <a:effectLst/>
              </a:rPr>
              <a:t>Daniela Rus</a:t>
            </a:r>
            <a:r>
              <a:rPr lang="zh-CN" altLang="en-US" b="0" i="0" dirty="0">
                <a:solidFill>
                  <a:srgbClr val="000000"/>
                </a:solidFill>
                <a:effectLst/>
                <a:latin typeface="Roboto" panose="02000000000000000000" pitchFamily="2" charset="0"/>
              </a:rPr>
              <a:t>，麻省理工学院林肯实验室</a:t>
            </a:r>
            <a:r>
              <a:rPr lang="en-US" altLang="zh-CN" b="0" i="0" dirty="0">
                <a:solidFill>
                  <a:srgbClr val="000000"/>
                </a:solidFill>
                <a:effectLst/>
                <a:latin typeface="Roboto" panose="02000000000000000000" pitchFamily="2" charset="0"/>
              </a:rPr>
              <a:t>Robert Bond</a:t>
            </a:r>
            <a:r>
              <a:rPr lang="zh-CN" altLang="en-US" b="0" i="0" dirty="0">
                <a:solidFill>
                  <a:srgbClr val="000000"/>
                </a:solidFill>
                <a:effectLst/>
                <a:latin typeface="Roboto" panose="02000000000000000000" pitchFamily="2" charset="0"/>
              </a:rPr>
              <a:t>和空军部的研究人员</a:t>
            </a:r>
            <a:r>
              <a:rPr lang="en-US" altLang="zh-CN" b="0" i="0" dirty="0">
                <a:solidFill>
                  <a:srgbClr val="000000"/>
                </a:solidFill>
                <a:effectLst/>
                <a:latin typeface="Times New Roman" panose="02020603050405020304" pitchFamily="18" charset="0"/>
                <a:cs typeface="Times New Roman" panose="02020603050405020304" pitchFamily="18" charset="0"/>
              </a:rPr>
              <a:t>Maj John Radovan</a:t>
            </a:r>
            <a:r>
              <a:rPr lang="zh-CN" altLang="en-US" b="0" i="0" dirty="0">
                <a:solidFill>
                  <a:srgbClr val="000000"/>
                </a:solidFill>
                <a:effectLst/>
                <a:latin typeface="Times New Roman" panose="02020603050405020304" pitchFamily="18" charset="0"/>
                <a:cs typeface="Times New Roman" panose="02020603050405020304" pitchFamily="18" charset="0"/>
              </a:rPr>
              <a:t>等科研人员</a:t>
            </a:r>
            <a:r>
              <a:rPr lang="zh-CN" altLang="en-US" dirty="0">
                <a:solidFill>
                  <a:srgbClr val="000000"/>
                </a:solidFill>
                <a:latin typeface="Times New Roman" panose="02020603050405020304" pitchFamily="18" charset="0"/>
                <a:cs typeface="Times New Roman" panose="02020603050405020304" pitchFamily="18" charset="0"/>
              </a:rPr>
              <a:t>以及若干飞行员组成。</a:t>
            </a:r>
            <a:endParaRPr lang="en-US" altLang="zh-CN" dirty="0">
              <a:solidFill>
                <a:srgbClr val="000000"/>
              </a:solidFill>
              <a:latin typeface="Times New Roman" panose="02020603050405020304" pitchFamily="18" charset="0"/>
              <a:cs typeface="Times New Roman" panose="02020603050405020304" pitchFamily="18" charset="0"/>
            </a:endParaRPr>
          </a:p>
          <a:p>
            <a:r>
              <a:rPr lang="en-US" altLang="zh-CN" dirty="0">
                <a:hlinkClick r:id="rId4"/>
              </a:rPr>
              <a:t>About - DAF-MIT AI ACCELERATOR</a:t>
            </a:r>
            <a:endParaRPr lang="zh-CN" altLang="en-US" dirty="0"/>
          </a:p>
        </p:txBody>
      </p:sp>
      <p:sp>
        <p:nvSpPr>
          <p:cNvPr id="5" name="文本框 4">
            <a:extLst>
              <a:ext uri="{FF2B5EF4-FFF2-40B4-BE49-F238E27FC236}">
                <a16:creationId xmlns:a16="http://schemas.microsoft.com/office/drawing/2014/main" id="{E8361C15-4DD5-A321-0073-59B04D00403C}"/>
              </a:ext>
            </a:extLst>
          </p:cNvPr>
          <p:cNvSpPr txBox="1"/>
          <p:nvPr/>
        </p:nvSpPr>
        <p:spPr>
          <a:xfrm>
            <a:off x="937931" y="3759913"/>
            <a:ext cx="10199708" cy="923330"/>
          </a:xfrm>
          <a:prstGeom prst="rect">
            <a:avLst/>
          </a:prstGeom>
          <a:noFill/>
        </p:spPr>
        <p:txBody>
          <a:bodyPr wrap="square" rtlCol="0">
            <a:spAutoFit/>
          </a:bodyPr>
          <a:lstStyle/>
          <a:p>
            <a:r>
              <a:rPr lang="zh-CN" altLang="en-US" b="0" i="0" dirty="0">
                <a:effectLst/>
                <a:latin typeface="Calibri" panose="020F0502020204030204" pitchFamily="34" charset="0"/>
              </a:rPr>
              <a:t>麻省理工学院和空军部旨在为人工智能技术创建一个最先进的，端到端的，可持续的管道，使美国在国防和民用领域具有竞争优势。人工智能加速器利用大学、小型企业、传统国防和非传统商业企业，与空军和太空部队合作，为社会和国家开发和确保人工智能技术的道德使用。</a:t>
            </a:r>
            <a:endParaRPr lang="zh-CN" altLang="en-US" dirty="0"/>
          </a:p>
        </p:txBody>
      </p:sp>
      <p:sp>
        <p:nvSpPr>
          <p:cNvPr id="14" name="文本框 13">
            <a:extLst>
              <a:ext uri="{FF2B5EF4-FFF2-40B4-BE49-F238E27FC236}">
                <a16:creationId xmlns:a16="http://schemas.microsoft.com/office/drawing/2014/main" id="{C4CA56D2-533F-BCD6-F8F3-259D74CCBA5C}"/>
              </a:ext>
            </a:extLst>
          </p:cNvPr>
          <p:cNvSpPr txBox="1"/>
          <p:nvPr/>
        </p:nvSpPr>
        <p:spPr>
          <a:xfrm>
            <a:off x="937931" y="4766129"/>
            <a:ext cx="155683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项目发展</a:t>
            </a:r>
          </a:p>
        </p:txBody>
      </p:sp>
      <p:sp>
        <p:nvSpPr>
          <p:cNvPr id="8" name="文本框 7">
            <a:extLst>
              <a:ext uri="{FF2B5EF4-FFF2-40B4-BE49-F238E27FC236}">
                <a16:creationId xmlns:a16="http://schemas.microsoft.com/office/drawing/2014/main" id="{F9F86C6D-E978-7E59-A266-AF31BE81B6A9}"/>
              </a:ext>
            </a:extLst>
          </p:cNvPr>
          <p:cNvSpPr txBox="1"/>
          <p:nvPr/>
        </p:nvSpPr>
        <p:spPr>
          <a:xfrm>
            <a:off x="937931" y="5362107"/>
            <a:ext cx="9960224" cy="1477328"/>
          </a:xfrm>
          <a:prstGeom prst="rect">
            <a:avLst/>
          </a:prstGeom>
          <a:noFill/>
        </p:spPr>
        <p:txBody>
          <a:bodyPr wrap="square" rtlCol="0">
            <a:spAutoFit/>
          </a:bodyPr>
          <a:lstStyle/>
          <a:p>
            <a:r>
              <a:rPr lang="en-US" altLang="zh-CN" b="0" i="0" dirty="0">
                <a:solidFill>
                  <a:srgbClr val="000000"/>
                </a:solidFill>
                <a:effectLst/>
                <a:latin typeface="Roboto" panose="02000000000000000000" pitchFamily="2" charset="0"/>
              </a:rPr>
              <a:t>2019</a:t>
            </a:r>
            <a:r>
              <a:rPr lang="zh-CN" altLang="en-US" b="0" i="0" dirty="0">
                <a:solidFill>
                  <a:srgbClr val="000000"/>
                </a:solidFill>
                <a:effectLst/>
                <a:latin typeface="Roboto" panose="02000000000000000000" pitchFamily="2" charset="0"/>
              </a:rPr>
              <a:t>年</a:t>
            </a:r>
            <a:r>
              <a:rPr lang="en-US" altLang="zh-CN" b="0" i="0" dirty="0">
                <a:solidFill>
                  <a:srgbClr val="000000"/>
                </a:solidFill>
                <a:effectLst/>
                <a:latin typeface="Roboto" panose="02000000000000000000" pitchFamily="2" charset="0"/>
              </a:rPr>
              <a:t>2</a:t>
            </a:r>
            <a:r>
              <a:rPr lang="zh-CN" altLang="en-US" b="0" i="0" dirty="0">
                <a:solidFill>
                  <a:srgbClr val="000000"/>
                </a:solidFill>
                <a:effectLst/>
                <a:latin typeface="Roboto" panose="02000000000000000000" pitchFamily="2" charset="0"/>
              </a:rPr>
              <a:t>月，美国总统签署了第</a:t>
            </a:r>
            <a:r>
              <a:rPr lang="en-US" altLang="zh-CN" b="0" i="0" dirty="0">
                <a:solidFill>
                  <a:srgbClr val="000000"/>
                </a:solidFill>
                <a:effectLst/>
                <a:latin typeface="Roboto" panose="02000000000000000000" pitchFamily="2" charset="0"/>
              </a:rPr>
              <a:t>13859</a:t>
            </a:r>
            <a:r>
              <a:rPr lang="zh-CN" altLang="en-US" b="0" i="0" dirty="0">
                <a:solidFill>
                  <a:srgbClr val="000000"/>
                </a:solidFill>
                <a:effectLst/>
                <a:latin typeface="Roboto" panose="02000000000000000000" pitchFamily="2" charset="0"/>
              </a:rPr>
              <a:t>号行政命令，宣布了美国人工智能计划 </a:t>
            </a:r>
            <a:r>
              <a:rPr lang="en-US" altLang="zh-CN" b="0" i="0" dirty="0">
                <a:solidFill>
                  <a:srgbClr val="000000"/>
                </a:solidFill>
                <a:effectLst/>
                <a:latin typeface="Roboto" panose="02000000000000000000" pitchFamily="2" charset="0"/>
              </a:rPr>
              <a:t>- </a:t>
            </a:r>
            <a:r>
              <a:rPr lang="zh-CN" altLang="en-US" b="0" i="0" dirty="0">
                <a:solidFill>
                  <a:srgbClr val="000000"/>
                </a:solidFill>
                <a:effectLst/>
                <a:latin typeface="Roboto" panose="02000000000000000000" pitchFamily="2" charset="0"/>
              </a:rPr>
              <a:t>该国的人工智能战略。他写道：“美国在人工智能领域继续发挥领导作用对于维护美国的经济和国家安全至关重要。</a:t>
            </a:r>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2020</a:t>
            </a:r>
            <a:r>
              <a:rPr lang="zh-CN" altLang="en-US" b="0" i="0" dirty="0">
                <a:solidFill>
                  <a:srgbClr val="000000"/>
                </a:solidFill>
                <a:effectLst/>
                <a:latin typeface="Roboto" panose="02000000000000000000" pitchFamily="2" charset="0"/>
              </a:rPr>
              <a:t>年</a:t>
            </a:r>
            <a:r>
              <a:rPr lang="en-US" altLang="zh-CN" b="0" i="0" dirty="0">
                <a:solidFill>
                  <a:srgbClr val="000000"/>
                </a:solidFill>
                <a:effectLst/>
                <a:latin typeface="Roboto" panose="02000000000000000000" pitchFamily="2" charset="0"/>
              </a:rPr>
              <a:t>1</a:t>
            </a:r>
            <a:r>
              <a:rPr lang="zh-CN" altLang="en-US" b="0" i="0" dirty="0">
                <a:solidFill>
                  <a:srgbClr val="000000"/>
                </a:solidFill>
                <a:effectLst/>
                <a:latin typeface="Roboto" panose="02000000000000000000" pitchFamily="2" charset="0"/>
              </a:rPr>
              <a:t>月，</a:t>
            </a:r>
            <a:r>
              <a:rPr lang="en-US" altLang="zh-CN" b="0" i="0" dirty="0">
                <a:solidFill>
                  <a:srgbClr val="000000"/>
                </a:solidFill>
                <a:effectLst/>
                <a:latin typeface="Roboto" panose="02000000000000000000" pitchFamily="2" charset="0"/>
              </a:rPr>
              <a:t>AI</a:t>
            </a:r>
            <a:r>
              <a:rPr lang="zh-CN" altLang="en-US" b="0" i="0" dirty="0">
                <a:solidFill>
                  <a:srgbClr val="000000"/>
                </a:solidFill>
                <a:effectLst/>
                <a:latin typeface="Roboto" panose="02000000000000000000" pitchFamily="2" charset="0"/>
              </a:rPr>
              <a:t>加速器启动了十个跨学科项目，涉及麻省理工学院校园，麻省理工学院林肯实验室和空军部的研究人员。</a:t>
            </a:r>
            <a:endParaRPr lang="en-US" altLang="zh-CN" b="0" i="0" dirty="0">
              <a:solidFill>
                <a:srgbClr val="000000"/>
              </a:solidFill>
              <a:effectLst/>
              <a:latin typeface="Roboto" panose="02000000000000000000" pitchFamily="2" charset="0"/>
            </a:endParaRPr>
          </a:p>
          <a:p>
            <a:endParaRPr lang="zh-CN" altLang="en-US" dirty="0"/>
          </a:p>
        </p:txBody>
      </p:sp>
    </p:spTree>
    <p:extLst>
      <p:ext uri="{BB962C8B-B14F-4D97-AF65-F5344CB8AC3E}">
        <p14:creationId xmlns:p14="http://schemas.microsoft.com/office/powerpoint/2010/main" val="1550709227"/>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062415" y="1"/>
            <a:ext cx="3800584" cy="4000500"/>
          </a:xfrm>
          <a:custGeom>
            <a:avLst/>
            <a:gdLst>
              <a:gd name="connsiteX0" fmla="*/ 2130130 w 6515288"/>
              <a:gd name="connsiteY0" fmla="*/ 0 h 6858002"/>
              <a:gd name="connsiteX1" fmla="*/ 6515288 w 6515288"/>
              <a:gd name="connsiteY1" fmla="*/ 0 h 6858002"/>
              <a:gd name="connsiteX2" fmla="*/ 6515287 w 6515288"/>
              <a:gd name="connsiteY2" fmla="*/ 6858002 h 6858002"/>
              <a:gd name="connsiteX3" fmla="*/ 0 w 65152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15288" h="6858002">
                <a:moveTo>
                  <a:pt x="2130130" y="0"/>
                </a:moveTo>
                <a:lnTo>
                  <a:pt x="6515288" y="0"/>
                </a:lnTo>
                <a:lnTo>
                  <a:pt x="6515287" y="6858002"/>
                </a:lnTo>
                <a:lnTo>
                  <a:pt x="0" y="685800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65" name="任意多边形 64"/>
          <p:cNvSpPr/>
          <p:nvPr/>
        </p:nvSpPr>
        <p:spPr>
          <a:xfrm>
            <a:off x="6441619" y="0"/>
            <a:ext cx="2527295" cy="6858003"/>
          </a:xfrm>
          <a:custGeom>
            <a:avLst/>
            <a:gdLst>
              <a:gd name="connsiteX0" fmla="*/ 2130130 w 2527295"/>
              <a:gd name="connsiteY0" fmla="*/ 0 h 6858002"/>
              <a:gd name="connsiteX1" fmla="*/ 2527295 w 2527295"/>
              <a:gd name="connsiteY1" fmla="*/ 0 h 6858002"/>
              <a:gd name="connsiteX2" fmla="*/ 397165 w 2527295"/>
              <a:gd name="connsiteY2" fmla="*/ 6858002 h 6858002"/>
              <a:gd name="connsiteX3" fmla="*/ 0 w 2527295"/>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2527295" h="6858002">
                <a:moveTo>
                  <a:pt x="2130130" y="0"/>
                </a:moveTo>
                <a:lnTo>
                  <a:pt x="2527295" y="0"/>
                </a:lnTo>
                <a:lnTo>
                  <a:pt x="397165" y="6858002"/>
                </a:lnTo>
                <a:lnTo>
                  <a:pt x="0" y="6858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6845843" y="-1"/>
            <a:ext cx="5346157" cy="6858000"/>
          </a:xfrm>
          <a:blipFill>
            <a:blip r:embed="rId4"/>
            <a:stretch>
              <a:fillRect/>
            </a:stretch>
          </a:blipFill>
        </p:spPr>
      </p:pic>
      <p:sp>
        <p:nvSpPr>
          <p:cNvPr id="62" name="任意多边形 61"/>
          <p:cNvSpPr/>
          <p:nvPr/>
        </p:nvSpPr>
        <p:spPr>
          <a:xfrm>
            <a:off x="7214815" y="3263901"/>
            <a:ext cx="1380717" cy="3594103"/>
          </a:xfrm>
          <a:custGeom>
            <a:avLst/>
            <a:gdLst>
              <a:gd name="connsiteX0" fmla="*/ 1536438 w 1900292"/>
              <a:gd name="connsiteY0" fmla="*/ 0 h 4946592"/>
              <a:gd name="connsiteX1" fmla="*/ 1700083 w 1900292"/>
              <a:gd name="connsiteY1" fmla="*/ 0 h 4946592"/>
              <a:gd name="connsiteX2" fmla="*/ 1736647 w 1900292"/>
              <a:gd name="connsiteY2" fmla="*/ 0 h 4946592"/>
              <a:gd name="connsiteX3" fmla="*/ 1900292 w 1900292"/>
              <a:gd name="connsiteY3" fmla="*/ 0 h 4946592"/>
              <a:gd name="connsiteX4" fmla="*/ 363855 w 1900292"/>
              <a:gd name="connsiteY4" fmla="*/ 4946592 h 4946592"/>
              <a:gd name="connsiteX5" fmla="*/ 200210 w 1900292"/>
              <a:gd name="connsiteY5" fmla="*/ 4946592 h 4946592"/>
              <a:gd name="connsiteX6" fmla="*/ 163645 w 1900292"/>
              <a:gd name="connsiteY6" fmla="*/ 4946592 h 4946592"/>
              <a:gd name="connsiteX7" fmla="*/ 0 w 1900292"/>
              <a:gd name="connsiteY7" fmla="*/ 4946592 h 49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92" h="4946592">
                <a:moveTo>
                  <a:pt x="1536438" y="0"/>
                </a:moveTo>
                <a:lnTo>
                  <a:pt x="1700083" y="0"/>
                </a:lnTo>
                <a:lnTo>
                  <a:pt x="1736647" y="0"/>
                </a:lnTo>
                <a:lnTo>
                  <a:pt x="1900292" y="0"/>
                </a:lnTo>
                <a:lnTo>
                  <a:pt x="363855" y="4946592"/>
                </a:lnTo>
                <a:lnTo>
                  <a:pt x="200210" y="4946592"/>
                </a:lnTo>
                <a:lnTo>
                  <a:pt x="163645" y="4946592"/>
                </a:lnTo>
                <a:lnTo>
                  <a:pt x="0" y="4946592"/>
                </a:lnTo>
                <a:close/>
              </a:path>
            </a:pathLst>
          </a:custGeom>
          <a:gradFill>
            <a:gsLst>
              <a:gs pos="0">
                <a:srgbClr val="1373B7"/>
              </a:gs>
              <a:gs pos="100000">
                <a:srgbClr val="115D9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cs typeface="+mn-ea"/>
              <a:sym typeface="+mn-lt"/>
            </a:endParaRPr>
          </a:p>
        </p:txBody>
      </p:sp>
      <p:sp>
        <p:nvSpPr>
          <p:cNvPr id="22" name="文本框 21"/>
          <p:cNvSpPr txBox="1"/>
          <p:nvPr/>
        </p:nvSpPr>
        <p:spPr>
          <a:xfrm>
            <a:off x="3100563" y="2178870"/>
            <a:ext cx="2441694" cy="769441"/>
          </a:xfrm>
          <a:prstGeom prst="rect">
            <a:avLst/>
          </a:prstGeom>
          <a:noFill/>
        </p:spPr>
        <p:txBody>
          <a:bodyPr wrap="none" rtlCol="0">
            <a:spAutoFit/>
            <a:scene3d>
              <a:camera prst="orthographicFront"/>
              <a:lightRig rig="threePt" dir="t"/>
            </a:scene3d>
            <a:sp3d contourW="12700"/>
          </a:bodyPr>
          <a:lstStyle/>
          <a:p>
            <a:pPr algn="ctr">
              <a:spcBef>
                <a:spcPts val="500"/>
              </a:spcBef>
              <a:defRPr/>
            </a:pPr>
            <a:r>
              <a:rPr lang="zh-CN" altLang="en-US" sz="4400" b="1" kern="100" dirty="0">
                <a:solidFill>
                  <a:schemeClr val="tx1">
                    <a:lumMod val="75000"/>
                    <a:lumOff val="25000"/>
                  </a:schemeClr>
                </a:solidFill>
                <a:cs typeface="+mn-ea"/>
                <a:sym typeface="+mn-lt"/>
              </a:rPr>
              <a:t>研究内容</a:t>
            </a:r>
          </a:p>
        </p:txBody>
      </p:sp>
      <p:sp>
        <p:nvSpPr>
          <p:cNvPr id="23" name="文本框 22"/>
          <p:cNvSpPr txBox="1"/>
          <p:nvPr/>
        </p:nvSpPr>
        <p:spPr>
          <a:xfrm>
            <a:off x="2556966" y="3111939"/>
            <a:ext cx="4373251"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tx1">
                    <a:lumMod val="75000"/>
                    <a:lumOff val="25000"/>
                  </a:schemeClr>
                </a:solidFill>
                <a:cs typeface="+mn-ea"/>
                <a:sym typeface="+mn-lt"/>
              </a:rPr>
              <a:t>The </a:t>
            </a:r>
            <a:r>
              <a:rPr lang="en-US" altLang="zh-CN" sz="1100" dirty="0">
                <a:solidFill>
                  <a:srgbClr val="000000"/>
                </a:solidFill>
              </a:rPr>
              <a:t>research contents</a:t>
            </a:r>
            <a:endParaRPr lang="en-US" altLang="zh-CN" sz="1100" dirty="0">
              <a:solidFill>
                <a:schemeClr val="tx1">
                  <a:lumMod val="75000"/>
                  <a:lumOff val="25000"/>
                </a:schemeClr>
              </a:solidFill>
              <a:cs typeface="+mn-ea"/>
              <a:sym typeface="+mn-lt"/>
            </a:endParaRPr>
          </a:p>
        </p:txBody>
      </p:sp>
      <p:cxnSp>
        <p:nvCxnSpPr>
          <p:cNvPr id="24" name="直接连接符 23"/>
          <p:cNvCxnSpPr/>
          <p:nvPr/>
        </p:nvCxnSpPr>
        <p:spPr>
          <a:xfrm>
            <a:off x="2651484" y="3014641"/>
            <a:ext cx="3578660" cy="1132"/>
          </a:xfrm>
          <a:prstGeom prst="line">
            <a:avLst/>
          </a:prstGeom>
          <a:ln w="28575">
            <a:gradFill flip="none" rotWithShape="1">
              <a:gsLst>
                <a:gs pos="0">
                  <a:srgbClr val="115D9B"/>
                </a:gs>
                <a:gs pos="100000">
                  <a:srgbClr val="1373B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79923" y="2134694"/>
            <a:ext cx="1438664" cy="2185214"/>
          </a:xfrm>
          <a:prstGeom prst="rect">
            <a:avLst/>
          </a:prstGeom>
          <a:noFill/>
        </p:spPr>
        <p:txBody>
          <a:bodyPr wrap="none" rtlCol="0">
            <a:spAutoFit/>
            <a:scene3d>
              <a:camera prst="orthographicFront"/>
              <a:lightRig rig="threePt" dir="t"/>
            </a:scene3d>
            <a:sp3d contourW="12700"/>
          </a:bodyPr>
          <a:lstStyle/>
          <a:p>
            <a:pPr algn="ctr" defTabSz="914377">
              <a:defRPr/>
            </a:pPr>
            <a:r>
              <a:rPr lang="en-US" altLang="zh-CN" sz="4800" i="1" dirty="0">
                <a:gradFill>
                  <a:gsLst>
                    <a:gs pos="0">
                      <a:srgbClr val="1373B7"/>
                    </a:gs>
                    <a:gs pos="100000">
                      <a:srgbClr val="115D9B"/>
                    </a:gs>
                  </a:gsLst>
                  <a:lin ang="5400000" scaled="1"/>
                </a:gradFill>
                <a:cs typeface="+mn-ea"/>
                <a:sym typeface="+mn-lt"/>
              </a:rPr>
              <a:t>PART</a:t>
            </a:r>
          </a:p>
          <a:p>
            <a:pPr algn="ctr" defTabSz="914377">
              <a:defRPr/>
            </a:pPr>
            <a:r>
              <a:rPr lang="en-US" altLang="zh-CN" sz="8800" b="1" i="1" dirty="0">
                <a:gradFill>
                  <a:gsLst>
                    <a:gs pos="0">
                      <a:srgbClr val="1373B7"/>
                    </a:gs>
                    <a:gs pos="100000">
                      <a:srgbClr val="115D9B"/>
                    </a:gs>
                  </a:gsLst>
                  <a:lin ang="5400000" scaled="1"/>
                </a:gradFill>
                <a:cs typeface="+mn-ea"/>
                <a:sym typeface="+mn-lt"/>
              </a:rPr>
              <a:t>02</a:t>
            </a:r>
            <a:endParaRPr lang="zh-CN" altLang="en-US" sz="8800" b="1" i="1" dirty="0">
              <a:gradFill>
                <a:gsLst>
                  <a:gs pos="0">
                    <a:srgbClr val="1373B7"/>
                  </a:gs>
                  <a:gs pos="100000">
                    <a:srgbClr val="115D9B"/>
                  </a:gs>
                </a:gsLst>
                <a:lin ang="5400000" scaled="1"/>
              </a:gradFill>
              <a:cs typeface="+mn-ea"/>
              <a:sym typeface="+mn-lt"/>
            </a:endParaRPr>
          </a:p>
        </p:txBody>
      </p:sp>
      <p:sp>
        <p:nvSpPr>
          <p:cNvPr id="26" name="文本框 25"/>
          <p:cNvSpPr txBox="1"/>
          <p:nvPr/>
        </p:nvSpPr>
        <p:spPr>
          <a:xfrm>
            <a:off x="2518279" y="3875945"/>
            <a:ext cx="130035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模块一</a:t>
            </a:r>
          </a:p>
        </p:txBody>
      </p:sp>
      <p:sp>
        <p:nvSpPr>
          <p:cNvPr id="27" name="文本框 26"/>
          <p:cNvSpPr txBox="1"/>
          <p:nvPr/>
        </p:nvSpPr>
        <p:spPr>
          <a:xfrm>
            <a:off x="4649527" y="3875945"/>
            <a:ext cx="130035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模块二</a:t>
            </a:r>
          </a:p>
        </p:txBody>
      </p:sp>
      <p:sp>
        <p:nvSpPr>
          <p:cNvPr id="28" name="文本框 27"/>
          <p:cNvSpPr txBox="1"/>
          <p:nvPr/>
        </p:nvSpPr>
        <p:spPr>
          <a:xfrm>
            <a:off x="2518279" y="4319909"/>
            <a:ext cx="130035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模块三</a:t>
            </a:r>
          </a:p>
        </p:txBody>
      </p:sp>
      <p:sp>
        <p:nvSpPr>
          <p:cNvPr id="29" name="文本框 28"/>
          <p:cNvSpPr txBox="1"/>
          <p:nvPr/>
        </p:nvSpPr>
        <p:spPr>
          <a:xfrm>
            <a:off x="4649527" y="4319909"/>
            <a:ext cx="1300356" cy="400110"/>
          </a:xfrm>
          <a:prstGeom prst="rect">
            <a:avLst/>
          </a:prstGeom>
          <a:noFill/>
        </p:spPr>
        <p:txBody>
          <a:bodyPr wrap="none" rtlCol="0">
            <a:spAutoFit/>
            <a:scene3d>
              <a:camera prst="orthographicFront"/>
              <a:lightRig rig="threePt" dir="t"/>
            </a:scene3d>
            <a:sp3d contourW="12700"/>
          </a:bodyPr>
          <a:lstStyle/>
          <a:p>
            <a:pPr marL="342891" indent="-342891">
              <a:buFont typeface="Wingdings" panose="05000000000000000000" pitchFamily="2" charset="2"/>
              <a:buChar char="l"/>
              <a:defRPr/>
            </a:pPr>
            <a:r>
              <a:rPr lang="zh-CN" altLang="en-US" sz="2000" dirty="0">
                <a:solidFill>
                  <a:schemeClr val="tx1">
                    <a:lumMod val="75000"/>
                    <a:lumOff val="25000"/>
                  </a:schemeClr>
                </a:solidFill>
                <a:cs typeface="+mn-ea"/>
                <a:sym typeface="+mn-lt"/>
              </a:rPr>
              <a:t>模块四</a:t>
            </a:r>
          </a:p>
        </p:txBody>
      </p:sp>
    </p:spTree>
    <p:extLst>
      <p:ext uri="{BB962C8B-B14F-4D97-AF65-F5344CB8AC3E}">
        <p14:creationId xmlns:p14="http://schemas.microsoft.com/office/powerpoint/2010/main" val="150353033"/>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500"/>
                                        <p:tgtEl>
                                          <p:spTgt spid="51"/>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1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5" grpId="0" animBg="1"/>
      <p:bldP spid="62" grpId="0" animBg="1"/>
      <p:bldP spid="22" grpId="0"/>
      <p:bldP spid="23" grpId="0"/>
      <p:bldP spid="25" grpId="0"/>
      <p:bldP spid="26"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3916559" y="1765285"/>
            <a:ext cx="578307" cy="578307"/>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
        <p:nvSpPr>
          <p:cNvPr id="28" name="椭圆 27"/>
          <p:cNvSpPr/>
          <p:nvPr/>
        </p:nvSpPr>
        <p:spPr>
          <a:xfrm>
            <a:off x="10603581" y="4427149"/>
            <a:ext cx="410355" cy="410355"/>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
        <p:nvSpPr>
          <p:cNvPr id="29" name="椭圆 28"/>
          <p:cNvSpPr/>
          <p:nvPr/>
        </p:nvSpPr>
        <p:spPr>
          <a:xfrm>
            <a:off x="5590011" y="5230285"/>
            <a:ext cx="612563" cy="612563"/>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sp>
        <p:nvSpPr>
          <p:cNvPr id="30" name="椭圆 29"/>
          <p:cNvSpPr/>
          <p:nvPr/>
        </p:nvSpPr>
        <p:spPr>
          <a:xfrm>
            <a:off x="1845736" y="4881036"/>
            <a:ext cx="625685" cy="625685"/>
          </a:xfrm>
          <a:prstGeom prst="ellipse">
            <a:avLst/>
          </a:prstGeom>
          <a:gradFill>
            <a:gsLst>
              <a:gs pos="0">
                <a:srgbClr val="115D9B"/>
              </a:gs>
              <a:gs pos="100000">
                <a:srgbClr val="1373B7"/>
              </a:gs>
            </a:gsLst>
            <a:lin ang="0" scaled="1"/>
          </a:gradFill>
          <a:ln w="3175" cap="flat" cmpd="sng" algn="ctr">
            <a:noFill/>
            <a:prstDash val="solid"/>
          </a:ln>
          <a:effectLst/>
        </p:spPr>
        <p:txBody>
          <a:bodyPr anchor="ctr"/>
          <a:lstStyle/>
          <a:p>
            <a:pPr algn="ctr" defTabSz="914377" eaLnBrk="0" fontAlgn="base" hangingPunct="0">
              <a:lnSpc>
                <a:spcPct val="150000"/>
              </a:lnSpc>
              <a:spcBef>
                <a:spcPct val="0"/>
              </a:spcBef>
              <a:spcAft>
                <a:spcPct val="0"/>
              </a:spcAft>
              <a:defRPr/>
            </a:pPr>
            <a:endParaRPr lang="zh-CN" altLang="en-US" sz="2400" kern="0">
              <a:solidFill>
                <a:srgbClr val="0A7A04"/>
              </a:solidFill>
              <a:cs typeface="+mn-ea"/>
              <a:sym typeface="+mn-lt"/>
            </a:endParaRPr>
          </a:p>
        </p:txBody>
      </p:sp>
      <p:grpSp>
        <p:nvGrpSpPr>
          <p:cNvPr id="31" name="组合 30"/>
          <p:cNvGrpSpPr/>
          <p:nvPr/>
        </p:nvGrpSpPr>
        <p:grpSpPr>
          <a:xfrm>
            <a:off x="875636" y="1647617"/>
            <a:ext cx="2810149" cy="2810150"/>
            <a:chOff x="656726" y="1399676"/>
            <a:chExt cx="2107612" cy="2107612"/>
          </a:xfrm>
        </p:grpSpPr>
        <p:sp>
          <p:nvSpPr>
            <p:cNvPr id="32" name="椭圆 31"/>
            <p:cNvSpPr/>
            <p:nvPr/>
          </p:nvSpPr>
          <p:spPr>
            <a:xfrm>
              <a:off x="656726" y="1399676"/>
              <a:ext cx="2107612" cy="2107612"/>
            </a:xfrm>
            <a:prstGeom prst="ellipse">
              <a:avLst/>
            </a:prstGeom>
            <a:noFill/>
            <a:ln w="3175" cap="flat" cmpd="sng" algn="ctr">
              <a:solidFill>
                <a:schemeClr val="bg1">
                  <a:lumMod val="75000"/>
                  <a:alpha val="3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33" name="Freeform 9"/>
            <p:cNvSpPr>
              <a:spLocks noEditPoints="1"/>
            </p:cNvSpPr>
            <p:nvPr/>
          </p:nvSpPr>
          <p:spPr bwMode="auto">
            <a:xfrm>
              <a:off x="1407670" y="1704851"/>
              <a:ext cx="606120" cy="664970"/>
            </a:xfrm>
            <a:custGeom>
              <a:avLst/>
              <a:gdLst>
                <a:gd name="T0" fmla="*/ 658813 w 2210"/>
                <a:gd name="T1" fmla="*/ 411007 h 2427"/>
                <a:gd name="T2" fmla="*/ 658813 w 2210"/>
                <a:gd name="T3" fmla="*/ 408329 h 2427"/>
                <a:gd name="T4" fmla="*/ 657024 w 2210"/>
                <a:gd name="T5" fmla="*/ 388388 h 2427"/>
                <a:gd name="T6" fmla="*/ 434936 w 2210"/>
                <a:gd name="T7" fmla="*/ 79166 h 2427"/>
                <a:gd name="T8" fmla="*/ 410789 w 2210"/>
                <a:gd name="T9" fmla="*/ 93451 h 2427"/>
                <a:gd name="T10" fmla="*/ 618867 w 2210"/>
                <a:gd name="T11" fmla="*/ 333329 h 2427"/>
                <a:gd name="T12" fmla="*/ 487104 w 2210"/>
                <a:gd name="T13" fmla="*/ 359817 h 2427"/>
                <a:gd name="T14" fmla="*/ 331195 w 2210"/>
                <a:gd name="T15" fmla="*/ 359817 h 2427"/>
                <a:gd name="T16" fmla="*/ 175286 w 2210"/>
                <a:gd name="T17" fmla="*/ 359817 h 2427"/>
                <a:gd name="T18" fmla="*/ 37263 w 2210"/>
                <a:gd name="T19" fmla="*/ 338389 h 2427"/>
                <a:gd name="T20" fmla="*/ 328512 w 2210"/>
                <a:gd name="T21" fmla="*/ 94047 h 2427"/>
                <a:gd name="T22" fmla="*/ 344908 w 2210"/>
                <a:gd name="T23" fmla="*/ 15774 h 2427"/>
                <a:gd name="T24" fmla="*/ 312116 w 2210"/>
                <a:gd name="T25" fmla="*/ 15774 h 2427"/>
                <a:gd name="T26" fmla="*/ 298 w 2210"/>
                <a:gd name="T27" fmla="*/ 388388 h 2427"/>
                <a:gd name="T28" fmla="*/ 0 w 2210"/>
                <a:gd name="T29" fmla="*/ 411007 h 2427"/>
                <a:gd name="T30" fmla="*/ 34282 w 2210"/>
                <a:gd name="T31" fmla="*/ 413090 h 2427"/>
                <a:gd name="T32" fmla="*/ 97182 w 2210"/>
                <a:gd name="T33" fmla="*/ 346127 h 2427"/>
                <a:gd name="T34" fmla="*/ 159486 w 2210"/>
                <a:gd name="T35" fmla="*/ 411900 h 2427"/>
                <a:gd name="T36" fmla="*/ 159486 w 2210"/>
                <a:gd name="T37" fmla="*/ 412793 h 2427"/>
                <a:gd name="T38" fmla="*/ 159486 w 2210"/>
                <a:gd name="T39" fmla="*/ 413090 h 2427"/>
                <a:gd name="T40" fmla="*/ 191086 w 2210"/>
                <a:gd name="T41" fmla="*/ 413090 h 2427"/>
                <a:gd name="T42" fmla="*/ 191086 w 2210"/>
                <a:gd name="T43" fmla="*/ 412793 h 2427"/>
                <a:gd name="T44" fmla="*/ 190787 w 2210"/>
                <a:gd name="T45" fmla="*/ 411602 h 2427"/>
                <a:gd name="T46" fmla="*/ 253390 w 2210"/>
                <a:gd name="T47" fmla="*/ 346127 h 2427"/>
                <a:gd name="T48" fmla="*/ 314203 w 2210"/>
                <a:gd name="T49" fmla="*/ 604160 h 2427"/>
                <a:gd name="T50" fmla="*/ 246533 w 2210"/>
                <a:gd name="T51" fmla="*/ 689575 h 2427"/>
                <a:gd name="T52" fmla="*/ 156207 w 2210"/>
                <a:gd name="T53" fmla="*/ 599398 h 2427"/>
                <a:gd name="T54" fmla="*/ 246533 w 2210"/>
                <a:gd name="T55" fmla="*/ 722313 h 2427"/>
                <a:gd name="T56" fmla="*/ 346995 w 2210"/>
                <a:gd name="T57" fmla="*/ 607731 h 2427"/>
                <a:gd name="T58" fmla="*/ 409299 w 2210"/>
                <a:gd name="T59" fmla="*/ 346127 h 2427"/>
                <a:gd name="T60" fmla="*/ 471603 w 2210"/>
                <a:gd name="T61" fmla="*/ 411602 h 2427"/>
                <a:gd name="T62" fmla="*/ 471603 w 2210"/>
                <a:gd name="T63" fmla="*/ 412793 h 2427"/>
                <a:gd name="T64" fmla="*/ 471603 w 2210"/>
                <a:gd name="T65" fmla="*/ 413090 h 2427"/>
                <a:gd name="T66" fmla="*/ 502904 w 2210"/>
                <a:gd name="T67" fmla="*/ 413090 h 2427"/>
                <a:gd name="T68" fmla="*/ 502904 w 2210"/>
                <a:gd name="T69" fmla="*/ 412793 h 2427"/>
                <a:gd name="T70" fmla="*/ 502904 w 2210"/>
                <a:gd name="T71" fmla="*/ 411900 h 2427"/>
                <a:gd name="T72" fmla="*/ 565208 w 2210"/>
                <a:gd name="T73" fmla="*/ 346127 h 2427"/>
                <a:gd name="T74" fmla="*/ 626021 w 2210"/>
                <a:gd name="T75" fmla="*/ 411007 h 2427"/>
                <a:gd name="T76" fmla="*/ 626021 w 2210"/>
                <a:gd name="T77" fmla="*/ 411007 h 2427"/>
                <a:gd name="T78" fmla="*/ 658813 w 2210"/>
                <a:gd name="T79" fmla="*/ 413090 h 2427"/>
                <a:gd name="T80" fmla="*/ 658813 w 2210"/>
                <a:gd name="T81" fmla="*/ 411602 h 2427"/>
                <a:gd name="T82" fmla="*/ 658813 w 2210"/>
                <a:gd name="T83" fmla="*/ 411007 h 24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10" h="2427">
                  <a:moveTo>
                    <a:pt x="2210" y="1381"/>
                  </a:moveTo>
                  <a:cubicBezTo>
                    <a:pt x="2210" y="1381"/>
                    <a:pt x="2210" y="1381"/>
                    <a:pt x="2210" y="1381"/>
                  </a:cubicBezTo>
                  <a:cubicBezTo>
                    <a:pt x="2210" y="1381"/>
                    <a:pt x="2210" y="1381"/>
                    <a:pt x="2210" y="1381"/>
                  </a:cubicBezTo>
                  <a:cubicBezTo>
                    <a:pt x="2210" y="1379"/>
                    <a:pt x="2210" y="1376"/>
                    <a:pt x="2210" y="1372"/>
                  </a:cubicBezTo>
                  <a:cubicBezTo>
                    <a:pt x="2209" y="1363"/>
                    <a:pt x="2208" y="1354"/>
                    <a:pt x="2207" y="1345"/>
                  </a:cubicBezTo>
                  <a:cubicBezTo>
                    <a:pt x="2205" y="1328"/>
                    <a:pt x="2204" y="1310"/>
                    <a:pt x="2204" y="1305"/>
                  </a:cubicBezTo>
                  <a:cubicBezTo>
                    <a:pt x="2204" y="823"/>
                    <a:pt x="1894" y="413"/>
                    <a:pt x="1462" y="264"/>
                  </a:cubicBezTo>
                  <a:cubicBezTo>
                    <a:pt x="1461" y="265"/>
                    <a:pt x="1460" y="265"/>
                    <a:pt x="1459" y="266"/>
                  </a:cubicBezTo>
                  <a:cubicBezTo>
                    <a:pt x="1451" y="262"/>
                    <a:pt x="1442" y="259"/>
                    <a:pt x="1433" y="259"/>
                  </a:cubicBezTo>
                  <a:cubicBezTo>
                    <a:pt x="1402" y="259"/>
                    <a:pt x="1378" y="284"/>
                    <a:pt x="1378" y="314"/>
                  </a:cubicBezTo>
                  <a:cubicBezTo>
                    <a:pt x="1378" y="343"/>
                    <a:pt x="1400" y="367"/>
                    <a:pt x="1428" y="369"/>
                  </a:cubicBezTo>
                  <a:cubicBezTo>
                    <a:pt x="1758" y="484"/>
                    <a:pt x="2009" y="769"/>
                    <a:pt x="2076" y="1120"/>
                  </a:cubicBezTo>
                  <a:cubicBezTo>
                    <a:pt x="2025" y="1081"/>
                    <a:pt x="1963" y="1058"/>
                    <a:pt x="1896" y="1058"/>
                  </a:cubicBezTo>
                  <a:cubicBezTo>
                    <a:pt x="1787" y="1058"/>
                    <a:pt x="1691" y="1119"/>
                    <a:pt x="1634" y="1209"/>
                  </a:cubicBezTo>
                  <a:cubicBezTo>
                    <a:pt x="1578" y="1119"/>
                    <a:pt x="1482" y="1058"/>
                    <a:pt x="1373" y="1058"/>
                  </a:cubicBezTo>
                  <a:cubicBezTo>
                    <a:pt x="1264" y="1058"/>
                    <a:pt x="1167" y="1119"/>
                    <a:pt x="1111" y="1209"/>
                  </a:cubicBezTo>
                  <a:cubicBezTo>
                    <a:pt x="1055" y="1119"/>
                    <a:pt x="959" y="1058"/>
                    <a:pt x="850" y="1058"/>
                  </a:cubicBezTo>
                  <a:cubicBezTo>
                    <a:pt x="740" y="1058"/>
                    <a:pt x="644" y="1119"/>
                    <a:pt x="588" y="1209"/>
                  </a:cubicBezTo>
                  <a:cubicBezTo>
                    <a:pt x="532" y="1119"/>
                    <a:pt x="436" y="1058"/>
                    <a:pt x="326" y="1058"/>
                  </a:cubicBezTo>
                  <a:cubicBezTo>
                    <a:pt x="250" y="1058"/>
                    <a:pt x="180" y="1088"/>
                    <a:pt x="125" y="1137"/>
                  </a:cubicBezTo>
                  <a:cubicBezTo>
                    <a:pt x="205" y="675"/>
                    <a:pt x="604" y="322"/>
                    <a:pt x="1087" y="314"/>
                  </a:cubicBezTo>
                  <a:cubicBezTo>
                    <a:pt x="1091" y="316"/>
                    <a:pt x="1096" y="316"/>
                    <a:pt x="1102" y="316"/>
                  </a:cubicBezTo>
                  <a:cubicBezTo>
                    <a:pt x="1141" y="316"/>
                    <a:pt x="1157" y="284"/>
                    <a:pt x="1157" y="245"/>
                  </a:cubicBezTo>
                  <a:cubicBezTo>
                    <a:pt x="1157" y="53"/>
                    <a:pt x="1157" y="53"/>
                    <a:pt x="1157" y="53"/>
                  </a:cubicBezTo>
                  <a:cubicBezTo>
                    <a:pt x="1157" y="22"/>
                    <a:pt x="1134" y="0"/>
                    <a:pt x="1102" y="0"/>
                  </a:cubicBezTo>
                  <a:cubicBezTo>
                    <a:pt x="1078" y="0"/>
                    <a:pt x="1047" y="20"/>
                    <a:pt x="1047" y="53"/>
                  </a:cubicBezTo>
                  <a:cubicBezTo>
                    <a:pt x="1047" y="205"/>
                    <a:pt x="1047" y="205"/>
                    <a:pt x="1047" y="205"/>
                  </a:cubicBezTo>
                  <a:cubicBezTo>
                    <a:pt x="464" y="234"/>
                    <a:pt x="1" y="716"/>
                    <a:pt x="1" y="1305"/>
                  </a:cubicBezTo>
                  <a:cubicBezTo>
                    <a:pt x="1" y="1312"/>
                    <a:pt x="1" y="1345"/>
                    <a:pt x="1" y="1368"/>
                  </a:cubicBezTo>
                  <a:cubicBezTo>
                    <a:pt x="0" y="1372"/>
                    <a:pt x="0" y="1376"/>
                    <a:pt x="0" y="1381"/>
                  </a:cubicBezTo>
                  <a:cubicBezTo>
                    <a:pt x="0" y="1413"/>
                    <a:pt x="26" y="1440"/>
                    <a:pt x="58" y="1440"/>
                  </a:cubicBezTo>
                  <a:cubicBezTo>
                    <a:pt x="87" y="1440"/>
                    <a:pt x="112" y="1417"/>
                    <a:pt x="115" y="1388"/>
                  </a:cubicBezTo>
                  <a:cubicBezTo>
                    <a:pt x="117" y="1388"/>
                    <a:pt x="117" y="1388"/>
                    <a:pt x="117" y="1388"/>
                  </a:cubicBezTo>
                  <a:cubicBezTo>
                    <a:pt x="118" y="1271"/>
                    <a:pt x="211" y="1163"/>
                    <a:pt x="326" y="1163"/>
                  </a:cubicBezTo>
                  <a:cubicBezTo>
                    <a:pt x="438" y="1163"/>
                    <a:pt x="530" y="1265"/>
                    <a:pt x="536" y="1378"/>
                  </a:cubicBezTo>
                  <a:cubicBezTo>
                    <a:pt x="535" y="1380"/>
                    <a:pt x="535" y="1382"/>
                    <a:pt x="535" y="1384"/>
                  </a:cubicBezTo>
                  <a:cubicBezTo>
                    <a:pt x="535" y="1385"/>
                    <a:pt x="535" y="1385"/>
                    <a:pt x="535" y="1386"/>
                  </a:cubicBezTo>
                  <a:cubicBezTo>
                    <a:pt x="535" y="1386"/>
                    <a:pt x="535" y="1386"/>
                    <a:pt x="535" y="1387"/>
                  </a:cubicBezTo>
                  <a:cubicBezTo>
                    <a:pt x="535" y="1387"/>
                    <a:pt x="535" y="1388"/>
                    <a:pt x="535" y="1388"/>
                  </a:cubicBezTo>
                  <a:cubicBezTo>
                    <a:pt x="535" y="1388"/>
                    <a:pt x="535" y="1388"/>
                    <a:pt x="535" y="1388"/>
                  </a:cubicBezTo>
                  <a:cubicBezTo>
                    <a:pt x="536" y="1417"/>
                    <a:pt x="560" y="1440"/>
                    <a:pt x="588" y="1440"/>
                  </a:cubicBezTo>
                  <a:cubicBezTo>
                    <a:pt x="616" y="1440"/>
                    <a:pt x="639" y="1417"/>
                    <a:pt x="641" y="1388"/>
                  </a:cubicBezTo>
                  <a:cubicBezTo>
                    <a:pt x="641" y="1388"/>
                    <a:pt x="641" y="1388"/>
                    <a:pt x="641" y="1388"/>
                  </a:cubicBezTo>
                  <a:cubicBezTo>
                    <a:pt x="641" y="1388"/>
                    <a:pt x="641" y="1387"/>
                    <a:pt x="641" y="1387"/>
                  </a:cubicBezTo>
                  <a:cubicBezTo>
                    <a:pt x="641" y="1387"/>
                    <a:pt x="641" y="1386"/>
                    <a:pt x="641" y="1386"/>
                  </a:cubicBezTo>
                  <a:cubicBezTo>
                    <a:pt x="641" y="1385"/>
                    <a:pt x="641" y="1384"/>
                    <a:pt x="640" y="1383"/>
                  </a:cubicBezTo>
                  <a:cubicBezTo>
                    <a:pt x="640" y="1381"/>
                    <a:pt x="640" y="1379"/>
                    <a:pt x="640" y="1378"/>
                  </a:cubicBezTo>
                  <a:cubicBezTo>
                    <a:pt x="646" y="1265"/>
                    <a:pt x="738" y="1163"/>
                    <a:pt x="850" y="1163"/>
                  </a:cubicBezTo>
                  <a:cubicBezTo>
                    <a:pt x="949" y="1163"/>
                    <a:pt x="1032" y="1244"/>
                    <a:pt x="1054" y="1341"/>
                  </a:cubicBezTo>
                  <a:cubicBezTo>
                    <a:pt x="1054" y="2030"/>
                    <a:pt x="1054" y="2030"/>
                    <a:pt x="1054" y="2030"/>
                  </a:cubicBezTo>
                  <a:cubicBezTo>
                    <a:pt x="1049" y="2041"/>
                    <a:pt x="1047" y="2055"/>
                    <a:pt x="1047" y="2069"/>
                  </a:cubicBezTo>
                  <a:cubicBezTo>
                    <a:pt x="1047" y="2190"/>
                    <a:pt x="1000" y="2317"/>
                    <a:pt x="827" y="2317"/>
                  </a:cubicBezTo>
                  <a:cubicBezTo>
                    <a:pt x="676" y="2317"/>
                    <a:pt x="579" y="2190"/>
                    <a:pt x="579" y="2069"/>
                  </a:cubicBezTo>
                  <a:cubicBezTo>
                    <a:pt x="579" y="2030"/>
                    <a:pt x="552" y="2014"/>
                    <a:pt x="524" y="2014"/>
                  </a:cubicBezTo>
                  <a:cubicBezTo>
                    <a:pt x="496" y="2014"/>
                    <a:pt x="469" y="2030"/>
                    <a:pt x="469" y="2069"/>
                  </a:cubicBezTo>
                  <a:cubicBezTo>
                    <a:pt x="469" y="2268"/>
                    <a:pt x="578" y="2427"/>
                    <a:pt x="827" y="2427"/>
                  </a:cubicBezTo>
                  <a:cubicBezTo>
                    <a:pt x="1112" y="2427"/>
                    <a:pt x="1156" y="2274"/>
                    <a:pt x="1157" y="2080"/>
                  </a:cubicBezTo>
                  <a:cubicBezTo>
                    <a:pt x="1162" y="2069"/>
                    <a:pt x="1164" y="2056"/>
                    <a:pt x="1164" y="2042"/>
                  </a:cubicBezTo>
                  <a:cubicBezTo>
                    <a:pt x="1164" y="1375"/>
                    <a:pt x="1164" y="1375"/>
                    <a:pt x="1164" y="1375"/>
                  </a:cubicBezTo>
                  <a:cubicBezTo>
                    <a:pt x="1171" y="1263"/>
                    <a:pt x="1262" y="1163"/>
                    <a:pt x="1373" y="1163"/>
                  </a:cubicBezTo>
                  <a:cubicBezTo>
                    <a:pt x="1485" y="1163"/>
                    <a:pt x="1576" y="1265"/>
                    <a:pt x="1582" y="1378"/>
                  </a:cubicBezTo>
                  <a:cubicBezTo>
                    <a:pt x="1582" y="1379"/>
                    <a:pt x="1582" y="1381"/>
                    <a:pt x="1582" y="1383"/>
                  </a:cubicBezTo>
                  <a:cubicBezTo>
                    <a:pt x="1582" y="1384"/>
                    <a:pt x="1582" y="1385"/>
                    <a:pt x="1582" y="1386"/>
                  </a:cubicBezTo>
                  <a:cubicBezTo>
                    <a:pt x="1582" y="1386"/>
                    <a:pt x="1582" y="1387"/>
                    <a:pt x="1582" y="1387"/>
                  </a:cubicBezTo>
                  <a:cubicBezTo>
                    <a:pt x="1582" y="1388"/>
                    <a:pt x="1582" y="1388"/>
                    <a:pt x="1582" y="1388"/>
                  </a:cubicBezTo>
                  <a:cubicBezTo>
                    <a:pt x="1582" y="1388"/>
                    <a:pt x="1582" y="1388"/>
                    <a:pt x="1582" y="1388"/>
                  </a:cubicBezTo>
                  <a:cubicBezTo>
                    <a:pt x="1583" y="1417"/>
                    <a:pt x="1606" y="1440"/>
                    <a:pt x="1634" y="1440"/>
                  </a:cubicBezTo>
                  <a:cubicBezTo>
                    <a:pt x="1663" y="1440"/>
                    <a:pt x="1686" y="1417"/>
                    <a:pt x="1687" y="1388"/>
                  </a:cubicBezTo>
                  <a:cubicBezTo>
                    <a:pt x="1687" y="1388"/>
                    <a:pt x="1687" y="1388"/>
                    <a:pt x="1687" y="1388"/>
                  </a:cubicBezTo>
                  <a:cubicBezTo>
                    <a:pt x="1687" y="1388"/>
                    <a:pt x="1687" y="1387"/>
                    <a:pt x="1687" y="1387"/>
                  </a:cubicBezTo>
                  <a:cubicBezTo>
                    <a:pt x="1687" y="1386"/>
                    <a:pt x="1687" y="1386"/>
                    <a:pt x="1687" y="1386"/>
                  </a:cubicBezTo>
                  <a:cubicBezTo>
                    <a:pt x="1687" y="1385"/>
                    <a:pt x="1687" y="1385"/>
                    <a:pt x="1687" y="1384"/>
                  </a:cubicBezTo>
                  <a:cubicBezTo>
                    <a:pt x="1687" y="1382"/>
                    <a:pt x="1687" y="1380"/>
                    <a:pt x="1687" y="1378"/>
                  </a:cubicBezTo>
                  <a:cubicBezTo>
                    <a:pt x="1692" y="1265"/>
                    <a:pt x="1784" y="1163"/>
                    <a:pt x="1896" y="1163"/>
                  </a:cubicBezTo>
                  <a:cubicBezTo>
                    <a:pt x="1988" y="1163"/>
                    <a:pt x="2067" y="1233"/>
                    <a:pt x="2095" y="1321"/>
                  </a:cubicBezTo>
                  <a:cubicBezTo>
                    <a:pt x="2096" y="1341"/>
                    <a:pt x="2100" y="1374"/>
                    <a:pt x="2100" y="1381"/>
                  </a:cubicBezTo>
                  <a:cubicBezTo>
                    <a:pt x="2100" y="1381"/>
                    <a:pt x="2100" y="1381"/>
                    <a:pt x="2100" y="1381"/>
                  </a:cubicBezTo>
                  <a:cubicBezTo>
                    <a:pt x="2100" y="1381"/>
                    <a:pt x="2100" y="1381"/>
                    <a:pt x="2100" y="1381"/>
                  </a:cubicBezTo>
                  <a:cubicBezTo>
                    <a:pt x="2100" y="1412"/>
                    <a:pt x="2125" y="1436"/>
                    <a:pt x="2155" y="1436"/>
                  </a:cubicBezTo>
                  <a:cubicBezTo>
                    <a:pt x="2183" y="1436"/>
                    <a:pt x="2206" y="1415"/>
                    <a:pt x="2210" y="1388"/>
                  </a:cubicBezTo>
                  <a:cubicBezTo>
                    <a:pt x="2210" y="1388"/>
                    <a:pt x="2210" y="1388"/>
                    <a:pt x="2210" y="1388"/>
                  </a:cubicBezTo>
                  <a:cubicBezTo>
                    <a:pt x="2210" y="1386"/>
                    <a:pt x="2210" y="1385"/>
                    <a:pt x="2210" y="1383"/>
                  </a:cubicBezTo>
                  <a:cubicBezTo>
                    <a:pt x="2210" y="1382"/>
                    <a:pt x="2210" y="1382"/>
                    <a:pt x="2210" y="1381"/>
                  </a:cubicBezTo>
                  <a:close/>
                  <a:moveTo>
                    <a:pt x="2210" y="1381"/>
                  </a:moveTo>
                  <a:cubicBezTo>
                    <a:pt x="2210" y="1381"/>
                    <a:pt x="2210" y="1381"/>
                    <a:pt x="2210" y="1381"/>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
          <p:nvSpPr>
            <p:cNvPr id="34" name="文本框 66"/>
            <p:cNvSpPr txBox="1">
              <a:spLocks noChangeArrowheads="1"/>
            </p:cNvSpPr>
            <p:nvPr/>
          </p:nvSpPr>
          <p:spPr bwMode="auto">
            <a:xfrm>
              <a:off x="890906" y="2465070"/>
              <a:ext cx="1615442" cy="97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14000"/>
                </a:lnSpc>
              </a:pPr>
              <a:r>
                <a:rPr lang="zh-CN" altLang="en-US" sz="1400" dirty="0">
                  <a:solidFill>
                    <a:schemeClr val="tx1">
                      <a:lumMod val="65000"/>
                      <a:lumOff val="35000"/>
                    </a:schemeClr>
                  </a:solidFill>
                  <a:latin typeface="+mn-lt"/>
                  <a:ea typeface="+mn-ea"/>
                  <a:cs typeface="+mn-ea"/>
                  <a:sym typeface="+mn-lt"/>
                </a:rPr>
                <a:t>安全决策的监护人自主权</a:t>
              </a:r>
              <a:endParaRPr lang="en-US" altLang="zh-CN" sz="1400" dirty="0">
                <a:solidFill>
                  <a:schemeClr val="tx1">
                    <a:lumMod val="65000"/>
                    <a:lumOff val="35000"/>
                  </a:schemeClr>
                </a:solidFill>
                <a:latin typeface="+mn-lt"/>
                <a:ea typeface="+mn-ea"/>
                <a:cs typeface="+mn-ea"/>
                <a:sym typeface="+mn-lt"/>
              </a:endParaRPr>
            </a:p>
            <a:p>
              <a:pPr>
                <a:lnSpc>
                  <a:spcPct val="114000"/>
                </a:lnSpc>
              </a:pPr>
              <a:endParaRPr lang="en-US" altLang="zh-CN" sz="1400" dirty="0">
                <a:solidFill>
                  <a:schemeClr val="tx1">
                    <a:lumMod val="65000"/>
                    <a:lumOff val="35000"/>
                  </a:schemeClr>
                </a:solidFill>
                <a:latin typeface="+mn-lt"/>
                <a:ea typeface="+mn-ea"/>
                <a:cs typeface="+mn-ea"/>
                <a:sym typeface="+mn-lt"/>
              </a:endParaRPr>
            </a:p>
            <a:p>
              <a:pPr>
                <a:lnSpc>
                  <a:spcPct val="114000"/>
                </a:lnSpc>
              </a:pPr>
              <a:r>
                <a:rPr lang="zh-CN" altLang="en-US" sz="1400" dirty="0">
                  <a:solidFill>
                    <a:schemeClr val="tx1">
                      <a:lumMod val="65000"/>
                      <a:lumOff val="35000"/>
                    </a:schemeClr>
                  </a:solidFill>
                  <a:latin typeface="+mn-lt"/>
                  <a:ea typeface="+mn-ea"/>
                  <a:cs typeface="+mn-ea"/>
                  <a:sym typeface="+mn-lt"/>
                </a:rPr>
                <a:t>通过虚拟和增强现实转移多机器人学习，以实现快速灾难响应</a:t>
              </a:r>
              <a:endParaRPr lang="en-US" altLang="zh-CN" sz="1400" dirty="0">
                <a:solidFill>
                  <a:schemeClr val="tx1">
                    <a:lumMod val="65000"/>
                    <a:lumOff val="35000"/>
                  </a:schemeClr>
                </a:solidFill>
                <a:latin typeface="+mn-lt"/>
                <a:ea typeface="+mn-ea"/>
                <a:cs typeface="+mn-ea"/>
                <a:sym typeface="+mn-lt"/>
              </a:endParaRPr>
            </a:p>
          </p:txBody>
        </p:sp>
      </p:grpSp>
      <p:grpSp>
        <p:nvGrpSpPr>
          <p:cNvPr id="35" name="组合 34"/>
          <p:cNvGrpSpPr/>
          <p:nvPr/>
        </p:nvGrpSpPr>
        <p:grpSpPr>
          <a:xfrm>
            <a:off x="2799771" y="3337413"/>
            <a:ext cx="2578052" cy="2641841"/>
            <a:chOff x="2193622" y="2503062"/>
            <a:chExt cx="1933539" cy="1981380"/>
          </a:xfrm>
        </p:grpSpPr>
        <p:sp>
          <p:nvSpPr>
            <p:cNvPr id="36" name="椭圆 35"/>
            <p:cNvSpPr/>
            <p:nvPr/>
          </p:nvSpPr>
          <p:spPr>
            <a:xfrm>
              <a:off x="2231335" y="2503062"/>
              <a:ext cx="1895826" cy="1893678"/>
            </a:xfrm>
            <a:prstGeom prst="ellipse">
              <a:avLst/>
            </a:prstGeom>
            <a:noFill/>
            <a:ln w="3175" cap="flat" cmpd="sng" algn="ctr">
              <a:solidFill>
                <a:schemeClr val="bg1">
                  <a:lumMod val="75000"/>
                  <a:alpha val="2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37" name="Freeform 25"/>
            <p:cNvSpPr>
              <a:spLocks noEditPoints="1"/>
            </p:cNvSpPr>
            <p:nvPr/>
          </p:nvSpPr>
          <p:spPr bwMode="auto">
            <a:xfrm>
              <a:off x="2941446" y="2847850"/>
              <a:ext cx="490364" cy="588770"/>
            </a:xfrm>
            <a:custGeom>
              <a:avLst/>
              <a:gdLst>
                <a:gd name="T0" fmla="*/ 279400 w 2214"/>
                <a:gd name="T1" fmla="*/ 671513 h 2664"/>
                <a:gd name="T2" fmla="*/ 271576 w 2214"/>
                <a:gd name="T3" fmla="*/ 668488 h 2664"/>
                <a:gd name="T4" fmla="*/ 137050 w 2214"/>
                <a:gd name="T5" fmla="*/ 587826 h 2664"/>
                <a:gd name="T6" fmla="*/ 43664 w 2214"/>
                <a:gd name="T7" fmla="*/ 485990 h 2664"/>
                <a:gd name="T8" fmla="*/ 0 w 2214"/>
                <a:gd name="T9" fmla="*/ 339285 h 2664"/>
                <a:gd name="T10" fmla="*/ 0 w 2214"/>
                <a:gd name="T11" fmla="*/ 60245 h 2664"/>
                <a:gd name="T12" fmla="*/ 21201 w 2214"/>
                <a:gd name="T13" fmla="*/ 60245 h 2664"/>
                <a:gd name="T14" fmla="*/ 128973 w 2214"/>
                <a:gd name="T15" fmla="*/ 53943 h 2664"/>
                <a:gd name="T16" fmla="*/ 264509 w 2214"/>
                <a:gd name="T17" fmla="*/ 14872 h 2664"/>
                <a:gd name="T18" fmla="*/ 279400 w 2214"/>
                <a:gd name="T19" fmla="*/ 0 h 2664"/>
                <a:gd name="T20" fmla="*/ 294291 w 2214"/>
                <a:gd name="T21" fmla="*/ 14872 h 2664"/>
                <a:gd name="T22" fmla="*/ 430332 w 2214"/>
                <a:gd name="T23" fmla="*/ 53943 h 2664"/>
                <a:gd name="T24" fmla="*/ 537599 w 2214"/>
                <a:gd name="T25" fmla="*/ 60245 h 2664"/>
                <a:gd name="T26" fmla="*/ 558800 w 2214"/>
                <a:gd name="T27" fmla="*/ 60245 h 2664"/>
                <a:gd name="T28" fmla="*/ 558800 w 2214"/>
                <a:gd name="T29" fmla="*/ 339285 h 2664"/>
                <a:gd name="T30" fmla="*/ 515136 w 2214"/>
                <a:gd name="T31" fmla="*/ 485990 h 2664"/>
                <a:gd name="T32" fmla="*/ 421750 w 2214"/>
                <a:gd name="T33" fmla="*/ 587826 h 2664"/>
                <a:gd name="T34" fmla="*/ 287224 w 2214"/>
                <a:gd name="T35" fmla="*/ 668488 h 2664"/>
                <a:gd name="T36" fmla="*/ 279400 w 2214"/>
                <a:gd name="T37" fmla="*/ 671513 h 2664"/>
                <a:gd name="T38" fmla="*/ 42150 w 2214"/>
                <a:gd name="T39" fmla="*/ 102088 h 2664"/>
                <a:gd name="T40" fmla="*/ 42150 w 2214"/>
                <a:gd name="T41" fmla="*/ 339285 h 2664"/>
                <a:gd name="T42" fmla="*/ 163299 w 2214"/>
                <a:gd name="T43" fmla="*/ 555057 h 2664"/>
                <a:gd name="T44" fmla="*/ 279400 w 2214"/>
                <a:gd name="T45" fmla="*/ 625888 h 2664"/>
                <a:gd name="T46" fmla="*/ 396258 w 2214"/>
                <a:gd name="T47" fmla="*/ 554301 h 2664"/>
                <a:gd name="T48" fmla="*/ 516650 w 2214"/>
                <a:gd name="T49" fmla="*/ 339285 h 2664"/>
                <a:gd name="T50" fmla="*/ 516650 w 2214"/>
                <a:gd name="T51" fmla="*/ 102088 h 2664"/>
                <a:gd name="T52" fmla="*/ 425536 w 2214"/>
                <a:gd name="T53" fmla="*/ 95786 h 2664"/>
                <a:gd name="T54" fmla="*/ 279400 w 2214"/>
                <a:gd name="T55" fmla="*/ 56464 h 2664"/>
                <a:gd name="T56" fmla="*/ 133264 w 2214"/>
                <a:gd name="T57" fmla="*/ 95786 h 2664"/>
                <a:gd name="T58" fmla="*/ 42150 w 2214"/>
                <a:gd name="T59" fmla="*/ 102088 h 2664"/>
                <a:gd name="T60" fmla="*/ 317764 w 2214"/>
                <a:gd name="T61" fmla="*/ 109650 h 2664"/>
                <a:gd name="T62" fmla="*/ 159008 w 2214"/>
                <a:gd name="T63" fmla="*/ 379617 h 2664"/>
                <a:gd name="T64" fmla="*/ 300096 w 2214"/>
                <a:gd name="T65" fmla="*/ 315087 h 2664"/>
                <a:gd name="T66" fmla="*/ 264761 w 2214"/>
                <a:gd name="T67" fmla="*/ 544218 h 2664"/>
                <a:gd name="T68" fmla="*/ 441184 w 2214"/>
                <a:gd name="T69" fmla="*/ 215267 h 2664"/>
                <a:gd name="T70" fmla="*/ 311706 w 2214"/>
                <a:gd name="T71" fmla="*/ 244759 h 2664"/>
                <a:gd name="T72" fmla="*/ 317764 w 2214"/>
                <a:gd name="T73" fmla="*/ 109650 h 2664"/>
                <a:gd name="T74" fmla="*/ 317764 w 2214"/>
                <a:gd name="T75" fmla="*/ 109650 h 2664"/>
                <a:gd name="T76" fmla="*/ 317764 w 2214"/>
                <a:gd name="T77" fmla="*/ 109650 h 26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14" h="2664">
                  <a:moveTo>
                    <a:pt x="1107" y="2664"/>
                  </a:moveTo>
                  <a:cubicBezTo>
                    <a:pt x="1076" y="2652"/>
                    <a:pt x="1076" y="2652"/>
                    <a:pt x="1076" y="2652"/>
                  </a:cubicBezTo>
                  <a:cubicBezTo>
                    <a:pt x="1065" y="2647"/>
                    <a:pt x="806" y="2542"/>
                    <a:pt x="543" y="2332"/>
                  </a:cubicBezTo>
                  <a:cubicBezTo>
                    <a:pt x="387" y="2208"/>
                    <a:pt x="262" y="2072"/>
                    <a:pt x="173" y="1928"/>
                  </a:cubicBezTo>
                  <a:cubicBezTo>
                    <a:pt x="58" y="1744"/>
                    <a:pt x="0" y="1549"/>
                    <a:pt x="0" y="1346"/>
                  </a:cubicBezTo>
                  <a:cubicBezTo>
                    <a:pt x="0" y="239"/>
                    <a:pt x="0" y="239"/>
                    <a:pt x="0" y="239"/>
                  </a:cubicBezTo>
                  <a:cubicBezTo>
                    <a:pt x="84" y="239"/>
                    <a:pt x="84" y="239"/>
                    <a:pt x="84" y="239"/>
                  </a:cubicBezTo>
                  <a:cubicBezTo>
                    <a:pt x="86" y="239"/>
                    <a:pt x="288" y="239"/>
                    <a:pt x="511" y="214"/>
                  </a:cubicBezTo>
                  <a:cubicBezTo>
                    <a:pt x="885" y="172"/>
                    <a:pt x="1008" y="99"/>
                    <a:pt x="1048" y="59"/>
                  </a:cubicBezTo>
                  <a:cubicBezTo>
                    <a:pt x="1107" y="0"/>
                    <a:pt x="1107" y="0"/>
                    <a:pt x="1107" y="0"/>
                  </a:cubicBezTo>
                  <a:cubicBezTo>
                    <a:pt x="1166" y="59"/>
                    <a:pt x="1166" y="59"/>
                    <a:pt x="1166" y="59"/>
                  </a:cubicBezTo>
                  <a:cubicBezTo>
                    <a:pt x="1206" y="99"/>
                    <a:pt x="1329" y="172"/>
                    <a:pt x="1705" y="214"/>
                  </a:cubicBezTo>
                  <a:cubicBezTo>
                    <a:pt x="1928" y="239"/>
                    <a:pt x="2128" y="239"/>
                    <a:pt x="2130" y="239"/>
                  </a:cubicBezTo>
                  <a:cubicBezTo>
                    <a:pt x="2214" y="239"/>
                    <a:pt x="2214" y="239"/>
                    <a:pt x="2214" y="239"/>
                  </a:cubicBezTo>
                  <a:cubicBezTo>
                    <a:pt x="2214" y="1346"/>
                    <a:pt x="2214" y="1346"/>
                    <a:pt x="2214" y="1346"/>
                  </a:cubicBezTo>
                  <a:cubicBezTo>
                    <a:pt x="2214" y="1549"/>
                    <a:pt x="2156" y="1744"/>
                    <a:pt x="2041" y="1928"/>
                  </a:cubicBezTo>
                  <a:cubicBezTo>
                    <a:pt x="1951" y="2072"/>
                    <a:pt x="1827" y="2208"/>
                    <a:pt x="1671" y="2332"/>
                  </a:cubicBezTo>
                  <a:cubicBezTo>
                    <a:pt x="1408" y="2542"/>
                    <a:pt x="1149" y="2647"/>
                    <a:pt x="1138" y="2652"/>
                  </a:cubicBezTo>
                  <a:cubicBezTo>
                    <a:pt x="1107" y="2664"/>
                    <a:pt x="1107" y="2664"/>
                    <a:pt x="1107" y="2664"/>
                  </a:cubicBezTo>
                  <a:close/>
                  <a:moveTo>
                    <a:pt x="167" y="405"/>
                  </a:moveTo>
                  <a:cubicBezTo>
                    <a:pt x="167" y="1346"/>
                    <a:pt x="167" y="1346"/>
                    <a:pt x="167" y="1346"/>
                  </a:cubicBezTo>
                  <a:cubicBezTo>
                    <a:pt x="167" y="1659"/>
                    <a:pt x="329" y="1947"/>
                    <a:pt x="647" y="2202"/>
                  </a:cubicBezTo>
                  <a:cubicBezTo>
                    <a:pt x="840" y="2356"/>
                    <a:pt x="1033" y="2450"/>
                    <a:pt x="1107" y="2483"/>
                  </a:cubicBezTo>
                  <a:cubicBezTo>
                    <a:pt x="1181" y="2450"/>
                    <a:pt x="1377" y="2354"/>
                    <a:pt x="1570" y="2199"/>
                  </a:cubicBezTo>
                  <a:cubicBezTo>
                    <a:pt x="1886" y="1945"/>
                    <a:pt x="2047" y="1658"/>
                    <a:pt x="2047" y="1346"/>
                  </a:cubicBezTo>
                  <a:cubicBezTo>
                    <a:pt x="2047" y="405"/>
                    <a:pt x="2047" y="405"/>
                    <a:pt x="2047" y="405"/>
                  </a:cubicBezTo>
                  <a:cubicBezTo>
                    <a:pt x="1965" y="403"/>
                    <a:pt x="1831" y="396"/>
                    <a:pt x="1686" y="380"/>
                  </a:cubicBezTo>
                  <a:cubicBezTo>
                    <a:pt x="1412" y="350"/>
                    <a:pt x="1221" y="299"/>
                    <a:pt x="1107" y="224"/>
                  </a:cubicBezTo>
                  <a:cubicBezTo>
                    <a:pt x="993" y="299"/>
                    <a:pt x="802" y="350"/>
                    <a:pt x="528" y="380"/>
                  </a:cubicBezTo>
                  <a:cubicBezTo>
                    <a:pt x="383" y="396"/>
                    <a:pt x="249" y="403"/>
                    <a:pt x="167" y="405"/>
                  </a:cubicBezTo>
                  <a:close/>
                  <a:moveTo>
                    <a:pt x="1259" y="435"/>
                  </a:moveTo>
                  <a:cubicBezTo>
                    <a:pt x="630" y="1506"/>
                    <a:pt x="630" y="1506"/>
                    <a:pt x="630" y="1506"/>
                  </a:cubicBezTo>
                  <a:cubicBezTo>
                    <a:pt x="1189" y="1250"/>
                    <a:pt x="1189" y="1250"/>
                    <a:pt x="1189" y="1250"/>
                  </a:cubicBezTo>
                  <a:cubicBezTo>
                    <a:pt x="1049" y="2159"/>
                    <a:pt x="1049" y="2159"/>
                    <a:pt x="1049" y="2159"/>
                  </a:cubicBezTo>
                  <a:cubicBezTo>
                    <a:pt x="1748" y="854"/>
                    <a:pt x="1748" y="854"/>
                    <a:pt x="1748" y="854"/>
                  </a:cubicBezTo>
                  <a:cubicBezTo>
                    <a:pt x="1235" y="971"/>
                    <a:pt x="1235" y="971"/>
                    <a:pt x="1235" y="971"/>
                  </a:cubicBezTo>
                  <a:cubicBezTo>
                    <a:pt x="1259" y="435"/>
                    <a:pt x="1259" y="435"/>
                    <a:pt x="1259" y="435"/>
                  </a:cubicBezTo>
                  <a:close/>
                  <a:moveTo>
                    <a:pt x="1259" y="435"/>
                  </a:moveTo>
                  <a:cubicBezTo>
                    <a:pt x="1259" y="435"/>
                    <a:pt x="1259" y="435"/>
                    <a:pt x="1259" y="435"/>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38" name="文本框 37"/>
            <p:cNvSpPr txBox="1">
              <a:spLocks noChangeArrowheads="1"/>
            </p:cNvSpPr>
            <p:nvPr/>
          </p:nvSpPr>
          <p:spPr bwMode="auto">
            <a:xfrm>
              <a:off x="2193622" y="3505520"/>
              <a:ext cx="1895826" cy="97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lnSpc>
                  <a:spcPct val="114000"/>
                </a:lnSpc>
              </a:pPr>
              <a:r>
                <a:rPr lang="zh-CN" altLang="en-US" sz="1400" dirty="0">
                  <a:solidFill>
                    <a:schemeClr val="tx1">
                      <a:lumMod val="65000"/>
                      <a:lumOff val="35000"/>
                    </a:schemeClr>
                  </a:solidFill>
                  <a:latin typeface="+mn-lt"/>
                  <a:ea typeface="+mn-ea"/>
                  <a:cs typeface="+mn-ea"/>
                  <a:sym typeface="+mn-lt"/>
                </a:rPr>
                <a:t>合成孔径雷达的多模态视觉</a:t>
              </a:r>
              <a:endParaRPr lang="en-US" altLang="zh-CN" sz="1400" dirty="0">
                <a:solidFill>
                  <a:schemeClr val="tx1">
                    <a:lumMod val="65000"/>
                    <a:lumOff val="35000"/>
                  </a:schemeClr>
                </a:solidFill>
                <a:latin typeface="+mn-lt"/>
                <a:ea typeface="+mn-ea"/>
                <a:cs typeface="+mn-ea"/>
                <a:sym typeface="+mn-lt"/>
              </a:endParaRPr>
            </a:p>
            <a:p>
              <a:pPr algn="l">
                <a:lnSpc>
                  <a:spcPct val="114000"/>
                </a:lnSpc>
              </a:pPr>
              <a:endParaRPr lang="en-US" altLang="zh-CN" sz="1400" dirty="0">
                <a:solidFill>
                  <a:schemeClr val="tx1">
                    <a:lumMod val="65000"/>
                    <a:lumOff val="35000"/>
                  </a:schemeClr>
                </a:solidFill>
                <a:latin typeface="+mn-lt"/>
                <a:ea typeface="+mn-ea"/>
                <a:cs typeface="+mn-ea"/>
                <a:sym typeface="+mn-lt"/>
              </a:endParaRPr>
            </a:p>
            <a:p>
              <a:pPr algn="l">
                <a:lnSpc>
                  <a:spcPct val="114000"/>
                </a:lnSpc>
              </a:pPr>
              <a:r>
                <a:rPr lang="en-US" altLang="zh-CN" sz="1400" dirty="0">
                  <a:solidFill>
                    <a:schemeClr val="tx1">
                      <a:lumMod val="65000"/>
                      <a:lumOff val="35000"/>
                    </a:schemeClr>
                  </a:solidFill>
                  <a:latin typeface="+mn-lt"/>
                  <a:ea typeface="+mn-ea"/>
                  <a:cs typeface="+mn-ea"/>
                  <a:sym typeface="+mn-lt"/>
                </a:rPr>
                <a:t>AI </a:t>
              </a:r>
              <a:r>
                <a:rPr lang="zh-CN" altLang="en-US" sz="1400" dirty="0">
                  <a:solidFill>
                    <a:schemeClr val="tx1">
                      <a:lumMod val="65000"/>
                      <a:lumOff val="35000"/>
                    </a:schemeClr>
                  </a:solidFill>
                  <a:latin typeface="+mn-lt"/>
                  <a:ea typeface="+mn-ea"/>
                  <a:cs typeface="+mn-ea"/>
                  <a:sym typeface="+mn-lt"/>
                </a:rPr>
                <a:t>辅助优化培训计划</a:t>
              </a:r>
              <a:endParaRPr lang="en-US" altLang="zh-CN" sz="1400" dirty="0">
                <a:solidFill>
                  <a:schemeClr val="tx1">
                    <a:lumMod val="65000"/>
                    <a:lumOff val="35000"/>
                  </a:schemeClr>
                </a:solidFill>
                <a:latin typeface="+mn-lt"/>
                <a:ea typeface="+mn-ea"/>
                <a:cs typeface="+mn-ea"/>
                <a:sym typeface="+mn-lt"/>
              </a:endParaRPr>
            </a:p>
            <a:p>
              <a:pPr algn="l">
                <a:lnSpc>
                  <a:spcPct val="114000"/>
                </a:lnSpc>
              </a:pPr>
              <a:endParaRPr lang="en-US" altLang="zh-CN" sz="1400" dirty="0">
                <a:solidFill>
                  <a:schemeClr val="tx1">
                    <a:lumMod val="65000"/>
                    <a:lumOff val="35000"/>
                  </a:schemeClr>
                </a:solidFill>
                <a:latin typeface="+mn-lt"/>
                <a:ea typeface="+mn-ea"/>
                <a:cs typeface="+mn-ea"/>
                <a:sym typeface="+mn-lt"/>
              </a:endParaRPr>
            </a:p>
            <a:p>
              <a:pPr algn="l">
                <a:lnSpc>
                  <a:spcPct val="114000"/>
                </a:lnSpc>
              </a:pPr>
              <a:r>
                <a:rPr lang="zh-CN" altLang="en-US" sz="1400" dirty="0">
                  <a:solidFill>
                    <a:schemeClr val="tx1">
                      <a:lumMod val="65000"/>
                      <a:lumOff val="35000"/>
                    </a:schemeClr>
                  </a:solidFill>
                  <a:latin typeface="+mn-lt"/>
                  <a:ea typeface="+mn-ea"/>
                  <a:cs typeface="+mn-ea"/>
                  <a:sym typeface="+mn-lt"/>
                </a:rPr>
                <a:t>快速 </a:t>
              </a:r>
              <a:r>
                <a:rPr lang="en-US" altLang="zh-CN" sz="1400" dirty="0">
                  <a:solidFill>
                    <a:schemeClr val="tx1">
                      <a:lumMod val="65000"/>
                      <a:lumOff val="35000"/>
                    </a:schemeClr>
                  </a:solidFill>
                  <a:latin typeface="+mn-lt"/>
                  <a:ea typeface="+mn-ea"/>
                  <a:cs typeface="+mn-ea"/>
                  <a:sym typeface="+mn-lt"/>
                </a:rPr>
                <a:t>AI</a:t>
              </a:r>
              <a:r>
                <a:rPr lang="zh-CN" altLang="en-US" sz="1400" dirty="0">
                  <a:solidFill>
                    <a:schemeClr val="tx1">
                      <a:lumMod val="65000"/>
                      <a:lumOff val="35000"/>
                    </a:schemeClr>
                  </a:solidFill>
                  <a:latin typeface="+mn-lt"/>
                  <a:ea typeface="+mn-ea"/>
                  <a:cs typeface="+mn-ea"/>
                  <a:sym typeface="+mn-lt"/>
                </a:rPr>
                <a:t>：数据中心和边缘计算</a:t>
              </a:r>
              <a:endParaRPr lang="en-US" altLang="zh-CN" sz="1400" dirty="0">
                <a:solidFill>
                  <a:schemeClr val="tx1">
                    <a:lumMod val="65000"/>
                    <a:lumOff val="35000"/>
                  </a:schemeClr>
                </a:solidFill>
                <a:latin typeface="+mn-lt"/>
                <a:ea typeface="+mn-ea"/>
                <a:cs typeface="+mn-ea"/>
                <a:sym typeface="+mn-lt"/>
              </a:endParaRPr>
            </a:p>
          </p:txBody>
        </p:sp>
      </p:grpSp>
      <p:grpSp>
        <p:nvGrpSpPr>
          <p:cNvPr id="39" name="组合 38"/>
          <p:cNvGrpSpPr/>
          <p:nvPr/>
        </p:nvGrpSpPr>
        <p:grpSpPr>
          <a:xfrm>
            <a:off x="4343058" y="1647617"/>
            <a:ext cx="3569301" cy="2899408"/>
            <a:chOff x="3591511" y="1544004"/>
            <a:chExt cx="2676976" cy="2174556"/>
          </a:xfrm>
        </p:grpSpPr>
        <p:sp>
          <p:nvSpPr>
            <p:cNvPr id="40" name="椭圆 39"/>
            <p:cNvSpPr/>
            <p:nvPr/>
          </p:nvSpPr>
          <p:spPr>
            <a:xfrm>
              <a:off x="3740787" y="1544004"/>
              <a:ext cx="2174554" cy="2174556"/>
            </a:xfrm>
            <a:prstGeom prst="ellipse">
              <a:avLst/>
            </a:prstGeom>
            <a:noFill/>
            <a:ln w="3175" cap="flat" cmpd="sng" algn="ctr">
              <a:solidFill>
                <a:schemeClr val="bg1">
                  <a:lumMod val="75000"/>
                  <a:alpha val="2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1" name="Freeform 5"/>
            <p:cNvSpPr>
              <a:spLocks noEditPoints="1"/>
            </p:cNvSpPr>
            <p:nvPr/>
          </p:nvSpPr>
          <p:spPr bwMode="auto">
            <a:xfrm>
              <a:off x="4555966" y="1841062"/>
              <a:ext cx="581098" cy="544948"/>
            </a:xfrm>
            <a:custGeom>
              <a:avLst/>
              <a:gdLst>
                <a:gd name="T0" fmla="*/ 626685 w 2950"/>
                <a:gd name="T1" fmla="*/ 176678 h 2765"/>
                <a:gd name="T2" fmla="*/ 514241 w 2950"/>
                <a:gd name="T3" fmla="*/ 9637 h 2765"/>
                <a:gd name="T4" fmla="*/ 496036 w 2950"/>
                <a:gd name="T5" fmla="*/ 0 h 2765"/>
                <a:gd name="T6" fmla="*/ 136003 w 2950"/>
                <a:gd name="T7" fmla="*/ 0 h 2765"/>
                <a:gd name="T8" fmla="*/ 117798 w 2950"/>
                <a:gd name="T9" fmla="*/ 9637 h 2765"/>
                <a:gd name="T10" fmla="*/ 5354 w 2950"/>
                <a:gd name="T11" fmla="*/ 176678 h 2765"/>
                <a:gd name="T12" fmla="*/ 5997 w 2950"/>
                <a:gd name="T13" fmla="*/ 202162 h 2765"/>
                <a:gd name="T14" fmla="*/ 298564 w 2950"/>
                <a:gd name="T15" fmla="*/ 583572 h 2765"/>
                <a:gd name="T16" fmla="*/ 315913 w 2950"/>
                <a:gd name="T17" fmla="*/ 592138 h 2765"/>
                <a:gd name="T18" fmla="*/ 333261 w 2950"/>
                <a:gd name="T19" fmla="*/ 583572 h 2765"/>
                <a:gd name="T20" fmla="*/ 625828 w 2950"/>
                <a:gd name="T21" fmla="*/ 202162 h 2765"/>
                <a:gd name="T22" fmla="*/ 626685 w 2950"/>
                <a:gd name="T23" fmla="*/ 176678 h 2765"/>
                <a:gd name="T24" fmla="*/ 403083 w 2950"/>
                <a:gd name="T25" fmla="*/ 201948 h 2765"/>
                <a:gd name="T26" fmla="*/ 315913 w 2950"/>
                <a:gd name="T27" fmla="*/ 520396 h 2765"/>
                <a:gd name="T28" fmla="*/ 228956 w 2950"/>
                <a:gd name="T29" fmla="*/ 201948 h 2765"/>
                <a:gd name="T30" fmla="*/ 403083 w 2950"/>
                <a:gd name="T31" fmla="*/ 201948 h 2765"/>
                <a:gd name="T32" fmla="*/ 235382 w 2950"/>
                <a:gd name="T33" fmla="*/ 175607 h 2765"/>
                <a:gd name="T34" fmla="*/ 315913 w 2950"/>
                <a:gd name="T35" fmla="*/ 46686 h 2765"/>
                <a:gd name="T36" fmla="*/ 396443 w 2950"/>
                <a:gd name="T37" fmla="*/ 175607 h 2765"/>
                <a:gd name="T38" fmla="*/ 235382 w 2950"/>
                <a:gd name="T39" fmla="*/ 175607 h 2765"/>
                <a:gd name="T40" fmla="*/ 345255 w 2950"/>
                <a:gd name="T41" fmla="*/ 43902 h 2765"/>
                <a:gd name="T42" fmla="*/ 471620 w 2950"/>
                <a:gd name="T43" fmla="*/ 43902 h 2765"/>
                <a:gd name="T44" fmla="*/ 418504 w 2950"/>
                <a:gd name="T45" fmla="*/ 161044 h 2765"/>
                <a:gd name="T46" fmla="*/ 345255 w 2950"/>
                <a:gd name="T47" fmla="*/ 43902 h 2765"/>
                <a:gd name="T48" fmla="*/ 213535 w 2950"/>
                <a:gd name="T49" fmla="*/ 161044 h 2765"/>
                <a:gd name="T50" fmla="*/ 160419 w 2950"/>
                <a:gd name="T51" fmla="*/ 43902 h 2765"/>
                <a:gd name="T52" fmla="*/ 286784 w 2950"/>
                <a:gd name="T53" fmla="*/ 43902 h 2765"/>
                <a:gd name="T54" fmla="*/ 213535 w 2950"/>
                <a:gd name="T55" fmla="*/ 161044 h 2765"/>
                <a:gd name="T56" fmla="*/ 279502 w 2950"/>
                <a:gd name="T57" fmla="*/ 486560 h 2765"/>
                <a:gd name="T58" fmla="*/ 61041 w 2950"/>
                <a:gd name="T59" fmla="*/ 201948 h 2765"/>
                <a:gd name="T60" fmla="*/ 201541 w 2950"/>
                <a:gd name="T61" fmla="*/ 201948 h 2765"/>
                <a:gd name="T62" fmla="*/ 279502 w 2950"/>
                <a:gd name="T63" fmla="*/ 486560 h 2765"/>
                <a:gd name="T64" fmla="*/ 430284 w 2950"/>
                <a:gd name="T65" fmla="*/ 201948 h 2765"/>
                <a:gd name="T66" fmla="*/ 570784 w 2950"/>
                <a:gd name="T67" fmla="*/ 201948 h 2765"/>
                <a:gd name="T68" fmla="*/ 352537 w 2950"/>
                <a:gd name="T69" fmla="*/ 486560 h 2765"/>
                <a:gd name="T70" fmla="*/ 430284 w 2950"/>
                <a:gd name="T71" fmla="*/ 201948 h 2765"/>
                <a:gd name="T72" fmla="*/ 573140 w 2950"/>
                <a:gd name="T73" fmla="*/ 175607 h 2765"/>
                <a:gd name="T74" fmla="*/ 440778 w 2950"/>
                <a:gd name="T75" fmla="*/ 175607 h 2765"/>
                <a:gd name="T76" fmla="*/ 493894 w 2950"/>
                <a:gd name="T77" fmla="*/ 58250 h 2765"/>
                <a:gd name="T78" fmla="*/ 573140 w 2950"/>
                <a:gd name="T79" fmla="*/ 175607 h 2765"/>
                <a:gd name="T80" fmla="*/ 137931 w 2950"/>
                <a:gd name="T81" fmla="*/ 58250 h 2765"/>
                <a:gd name="T82" fmla="*/ 191261 w 2950"/>
                <a:gd name="T83" fmla="*/ 175607 h 2765"/>
                <a:gd name="T84" fmla="*/ 58685 w 2950"/>
                <a:gd name="T85" fmla="*/ 175607 h 2765"/>
                <a:gd name="T86" fmla="*/ 137931 w 2950"/>
                <a:gd name="T87" fmla="*/ 58250 h 2765"/>
                <a:gd name="T88" fmla="*/ 137931 w 2950"/>
                <a:gd name="T89" fmla="*/ 58250 h 2765"/>
                <a:gd name="T90" fmla="*/ 137931 w 2950"/>
                <a:gd name="T91" fmla="*/ 58250 h 27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50" h="2765">
                  <a:moveTo>
                    <a:pt x="2926" y="825"/>
                  </a:moveTo>
                  <a:cubicBezTo>
                    <a:pt x="2401" y="45"/>
                    <a:pt x="2401" y="45"/>
                    <a:pt x="2401" y="45"/>
                  </a:cubicBezTo>
                  <a:cubicBezTo>
                    <a:pt x="2382" y="17"/>
                    <a:pt x="2350" y="0"/>
                    <a:pt x="2316" y="0"/>
                  </a:cubicBezTo>
                  <a:cubicBezTo>
                    <a:pt x="635" y="0"/>
                    <a:pt x="635" y="0"/>
                    <a:pt x="635" y="0"/>
                  </a:cubicBezTo>
                  <a:cubicBezTo>
                    <a:pt x="601" y="0"/>
                    <a:pt x="569" y="17"/>
                    <a:pt x="550" y="45"/>
                  </a:cubicBezTo>
                  <a:cubicBezTo>
                    <a:pt x="25" y="825"/>
                    <a:pt x="25" y="825"/>
                    <a:pt x="25" y="825"/>
                  </a:cubicBezTo>
                  <a:cubicBezTo>
                    <a:pt x="0" y="861"/>
                    <a:pt x="1" y="909"/>
                    <a:pt x="28" y="944"/>
                  </a:cubicBezTo>
                  <a:cubicBezTo>
                    <a:pt x="1394" y="2725"/>
                    <a:pt x="1394" y="2725"/>
                    <a:pt x="1394" y="2725"/>
                  </a:cubicBezTo>
                  <a:cubicBezTo>
                    <a:pt x="1413" y="2750"/>
                    <a:pt x="1443" y="2765"/>
                    <a:pt x="1475" y="2765"/>
                  </a:cubicBezTo>
                  <a:cubicBezTo>
                    <a:pt x="1507" y="2765"/>
                    <a:pt x="1537" y="2750"/>
                    <a:pt x="1556" y="2725"/>
                  </a:cubicBezTo>
                  <a:cubicBezTo>
                    <a:pt x="2922" y="944"/>
                    <a:pt x="2922" y="944"/>
                    <a:pt x="2922" y="944"/>
                  </a:cubicBezTo>
                  <a:cubicBezTo>
                    <a:pt x="2949" y="909"/>
                    <a:pt x="2950" y="861"/>
                    <a:pt x="2926" y="825"/>
                  </a:cubicBezTo>
                  <a:close/>
                  <a:moveTo>
                    <a:pt x="1882" y="943"/>
                  </a:moveTo>
                  <a:cubicBezTo>
                    <a:pt x="1475" y="2430"/>
                    <a:pt x="1475" y="2430"/>
                    <a:pt x="1475" y="2430"/>
                  </a:cubicBezTo>
                  <a:cubicBezTo>
                    <a:pt x="1069" y="943"/>
                    <a:pt x="1069" y="943"/>
                    <a:pt x="1069" y="943"/>
                  </a:cubicBezTo>
                  <a:cubicBezTo>
                    <a:pt x="1882" y="943"/>
                    <a:pt x="1882" y="943"/>
                    <a:pt x="1882" y="943"/>
                  </a:cubicBezTo>
                  <a:close/>
                  <a:moveTo>
                    <a:pt x="1099" y="820"/>
                  </a:moveTo>
                  <a:cubicBezTo>
                    <a:pt x="1475" y="218"/>
                    <a:pt x="1475" y="218"/>
                    <a:pt x="1475" y="218"/>
                  </a:cubicBezTo>
                  <a:cubicBezTo>
                    <a:pt x="1851" y="820"/>
                    <a:pt x="1851" y="820"/>
                    <a:pt x="1851" y="820"/>
                  </a:cubicBezTo>
                  <a:cubicBezTo>
                    <a:pt x="1099" y="820"/>
                    <a:pt x="1099" y="820"/>
                    <a:pt x="1099" y="820"/>
                  </a:cubicBezTo>
                  <a:close/>
                  <a:moveTo>
                    <a:pt x="1612" y="205"/>
                  </a:moveTo>
                  <a:cubicBezTo>
                    <a:pt x="2202" y="205"/>
                    <a:pt x="2202" y="205"/>
                    <a:pt x="2202" y="205"/>
                  </a:cubicBezTo>
                  <a:cubicBezTo>
                    <a:pt x="1954" y="752"/>
                    <a:pt x="1954" y="752"/>
                    <a:pt x="1954" y="752"/>
                  </a:cubicBezTo>
                  <a:cubicBezTo>
                    <a:pt x="1612" y="205"/>
                    <a:pt x="1612" y="205"/>
                    <a:pt x="1612" y="205"/>
                  </a:cubicBezTo>
                  <a:close/>
                  <a:moveTo>
                    <a:pt x="997" y="752"/>
                  </a:moveTo>
                  <a:cubicBezTo>
                    <a:pt x="749" y="205"/>
                    <a:pt x="749" y="205"/>
                    <a:pt x="749" y="205"/>
                  </a:cubicBezTo>
                  <a:cubicBezTo>
                    <a:pt x="1339" y="205"/>
                    <a:pt x="1339" y="205"/>
                    <a:pt x="1339" y="205"/>
                  </a:cubicBezTo>
                  <a:cubicBezTo>
                    <a:pt x="997" y="752"/>
                    <a:pt x="997" y="752"/>
                    <a:pt x="997" y="752"/>
                  </a:cubicBezTo>
                  <a:close/>
                  <a:moveTo>
                    <a:pt x="1305" y="2272"/>
                  </a:moveTo>
                  <a:cubicBezTo>
                    <a:pt x="285" y="943"/>
                    <a:pt x="285" y="943"/>
                    <a:pt x="285" y="943"/>
                  </a:cubicBezTo>
                  <a:cubicBezTo>
                    <a:pt x="941" y="943"/>
                    <a:pt x="941" y="943"/>
                    <a:pt x="941" y="943"/>
                  </a:cubicBezTo>
                  <a:cubicBezTo>
                    <a:pt x="1305" y="2272"/>
                    <a:pt x="1305" y="2272"/>
                    <a:pt x="1305" y="2272"/>
                  </a:cubicBezTo>
                  <a:close/>
                  <a:moveTo>
                    <a:pt x="2009" y="943"/>
                  </a:moveTo>
                  <a:cubicBezTo>
                    <a:pt x="2665" y="943"/>
                    <a:pt x="2665" y="943"/>
                    <a:pt x="2665" y="943"/>
                  </a:cubicBezTo>
                  <a:cubicBezTo>
                    <a:pt x="1646" y="2272"/>
                    <a:pt x="1646" y="2272"/>
                    <a:pt x="1646" y="2272"/>
                  </a:cubicBezTo>
                  <a:cubicBezTo>
                    <a:pt x="2009" y="943"/>
                    <a:pt x="2009" y="943"/>
                    <a:pt x="2009" y="943"/>
                  </a:cubicBezTo>
                  <a:close/>
                  <a:moveTo>
                    <a:pt x="2676" y="820"/>
                  </a:moveTo>
                  <a:cubicBezTo>
                    <a:pt x="2058" y="820"/>
                    <a:pt x="2058" y="820"/>
                    <a:pt x="2058" y="820"/>
                  </a:cubicBezTo>
                  <a:cubicBezTo>
                    <a:pt x="2306" y="272"/>
                    <a:pt x="2306" y="272"/>
                    <a:pt x="2306" y="272"/>
                  </a:cubicBezTo>
                  <a:cubicBezTo>
                    <a:pt x="2676" y="820"/>
                    <a:pt x="2676" y="820"/>
                    <a:pt x="2676" y="820"/>
                  </a:cubicBezTo>
                  <a:close/>
                  <a:moveTo>
                    <a:pt x="644" y="272"/>
                  </a:moveTo>
                  <a:cubicBezTo>
                    <a:pt x="893" y="820"/>
                    <a:pt x="893" y="820"/>
                    <a:pt x="893" y="820"/>
                  </a:cubicBezTo>
                  <a:cubicBezTo>
                    <a:pt x="274" y="820"/>
                    <a:pt x="274" y="820"/>
                    <a:pt x="274" y="820"/>
                  </a:cubicBezTo>
                  <a:cubicBezTo>
                    <a:pt x="644" y="272"/>
                    <a:pt x="644" y="272"/>
                    <a:pt x="644" y="272"/>
                  </a:cubicBezTo>
                  <a:close/>
                  <a:moveTo>
                    <a:pt x="644" y="272"/>
                  </a:moveTo>
                  <a:cubicBezTo>
                    <a:pt x="644" y="272"/>
                    <a:pt x="644" y="272"/>
                    <a:pt x="644" y="272"/>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dirty="0">
                <a:solidFill>
                  <a:schemeClr val="bg1">
                    <a:lumMod val="50000"/>
                  </a:schemeClr>
                </a:solidFill>
                <a:cs typeface="+mn-ea"/>
                <a:sym typeface="+mn-lt"/>
              </a:endParaRPr>
            </a:p>
          </p:txBody>
        </p:sp>
        <p:sp>
          <p:nvSpPr>
            <p:cNvPr id="42" name="文本框 66"/>
            <p:cNvSpPr txBox="1">
              <a:spLocks noChangeArrowheads="1"/>
            </p:cNvSpPr>
            <p:nvPr/>
          </p:nvSpPr>
          <p:spPr bwMode="auto">
            <a:xfrm>
              <a:off x="3591511" y="2495550"/>
              <a:ext cx="2676976" cy="116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lnSpc>
                  <a:spcPct val="114000"/>
                </a:lnSpc>
              </a:pPr>
              <a:r>
                <a:rPr lang="zh-CN" altLang="en-US" sz="1400" dirty="0">
                  <a:solidFill>
                    <a:schemeClr val="tx1">
                      <a:lumMod val="65000"/>
                      <a:lumOff val="35000"/>
                    </a:schemeClr>
                  </a:solidFill>
                  <a:latin typeface="+mn-lt"/>
                  <a:ea typeface="+mn-ea"/>
                  <a:cs typeface="+mn-ea"/>
                  <a:sym typeface="+mn-lt"/>
                </a:rPr>
                <a:t>非结构化信息访问和语言学习的对话式交互</a:t>
              </a:r>
              <a:endParaRPr lang="en-US" altLang="zh-CN" sz="1400" dirty="0">
                <a:solidFill>
                  <a:schemeClr val="tx1">
                    <a:lumMod val="65000"/>
                    <a:lumOff val="35000"/>
                  </a:schemeClr>
                </a:solidFill>
                <a:latin typeface="+mn-lt"/>
                <a:ea typeface="+mn-ea"/>
                <a:cs typeface="+mn-ea"/>
                <a:sym typeface="+mn-lt"/>
              </a:endParaRPr>
            </a:p>
            <a:p>
              <a:pPr algn="l">
                <a:lnSpc>
                  <a:spcPct val="114000"/>
                </a:lnSpc>
              </a:pPr>
              <a:endParaRPr lang="en-US" altLang="zh-CN" sz="1400" dirty="0">
                <a:solidFill>
                  <a:schemeClr val="tx1">
                    <a:lumMod val="65000"/>
                    <a:lumOff val="35000"/>
                  </a:schemeClr>
                </a:solidFill>
                <a:latin typeface="+mn-lt"/>
                <a:ea typeface="+mn-ea"/>
                <a:cs typeface="+mn-ea"/>
                <a:sym typeface="+mn-lt"/>
              </a:endParaRPr>
            </a:p>
            <a:p>
              <a:pPr>
                <a:lnSpc>
                  <a:spcPct val="114000"/>
                </a:lnSpc>
              </a:pPr>
              <a:r>
                <a:rPr lang="zh-CN" altLang="en-US" sz="1400" dirty="0">
                  <a:solidFill>
                    <a:schemeClr val="tx1">
                      <a:lumMod val="65000"/>
                      <a:lumOff val="35000"/>
                    </a:schemeClr>
                  </a:solidFill>
                  <a:latin typeface="+mn-lt"/>
                  <a:ea typeface="+mn-ea"/>
                  <a:cs typeface="+mn-ea"/>
                  <a:sym typeface="+mn-lt"/>
                </a:rPr>
                <a:t>地球智能引擎</a:t>
              </a:r>
              <a:endParaRPr lang="en-US" altLang="zh-CN" sz="1400" dirty="0">
                <a:solidFill>
                  <a:schemeClr val="tx1">
                    <a:lumMod val="65000"/>
                    <a:lumOff val="35000"/>
                  </a:schemeClr>
                </a:solidFill>
                <a:latin typeface="+mn-lt"/>
                <a:ea typeface="+mn-ea"/>
                <a:cs typeface="+mn-ea"/>
                <a:sym typeface="+mn-lt"/>
              </a:endParaRPr>
            </a:p>
            <a:p>
              <a:pPr>
                <a:lnSpc>
                  <a:spcPct val="114000"/>
                </a:lnSpc>
              </a:pPr>
              <a:endParaRPr lang="en-US" altLang="zh-CN" sz="1400" dirty="0">
                <a:solidFill>
                  <a:schemeClr val="tx1">
                    <a:lumMod val="65000"/>
                    <a:lumOff val="35000"/>
                  </a:schemeClr>
                </a:solidFill>
                <a:latin typeface="+mn-lt"/>
                <a:ea typeface="+mn-ea"/>
                <a:cs typeface="+mn-ea"/>
                <a:sym typeface="+mn-lt"/>
              </a:endParaRPr>
            </a:p>
            <a:p>
              <a:pPr>
                <a:lnSpc>
                  <a:spcPct val="114000"/>
                </a:lnSpc>
              </a:pPr>
              <a:endParaRPr lang="en-US" altLang="zh-CN" sz="1400" dirty="0">
                <a:solidFill>
                  <a:schemeClr val="tx1">
                    <a:lumMod val="65000"/>
                    <a:lumOff val="35000"/>
                  </a:schemeClr>
                </a:solidFill>
                <a:latin typeface="+mn-lt"/>
                <a:ea typeface="+mn-ea"/>
                <a:cs typeface="+mn-ea"/>
                <a:sym typeface="+mn-lt"/>
              </a:endParaRPr>
            </a:p>
            <a:p>
              <a:pPr algn="l">
                <a:lnSpc>
                  <a:spcPct val="114000"/>
                </a:lnSpc>
              </a:pPr>
              <a:endParaRPr lang="en-US" altLang="zh-CN" sz="1400" dirty="0">
                <a:solidFill>
                  <a:schemeClr val="tx1">
                    <a:lumMod val="65000"/>
                    <a:lumOff val="35000"/>
                  </a:schemeClr>
                </a:solidFill>
                <a:latin typeface="+mn-lt"/>
                <a:ea typeface="+mn-ea"/>
                <a:cs typeface="+mn-ea"/>
                <a:sym typeface="+mn-lt"/>
              </a:endParaRPr>
            </a:p>
          </p:txBody>
        </p:sp>
      </p:grpSp>
      <p:grpSp>
        <p:nvGrpSpPr>
          <p:cNvPr id="43" name="组合 42"/>
          <p:cNvGrpSpPr/>
          <p:nvPr/>
        </p:nvGrpSpPr>
        <p:grpSpPr>
          <a:xfrm>
            <a:off x="6280271" y="3247389"/>
            <a:ext cx="3787460" cy="2614928"/>
            <a:chOff x="5051144" y="2778444"/>
            <a:chExt cx="2840595" cy="1961196"/>
          </a:xfrm>
        </p:grpSpPr>
        <p:sp>
          <p:nvSpPr>
            <p:cNvPr id="44" name="椭圆 43"/>
            <p:cNvSpPr/>
            <p:nvPr/>
          </p:nvSpPr>
          <p:spPr>
            <a:xfrm>
              <a:off x="5295267" y="2778444"/>
              <a:ext cx="1961194" cy="1961196"/>
            </a:xfrm>
            <a:prstGeom prst="ellipse">
              <a:avLst/>
            </a:prstGeom>
            <a:noFill/>
            <a:ln w="3175" cap="flat" cmpd="sng" algn="ctr">
              <a:solidFill>
                <a:schemeClr val="bg1">
                  <a:lumMod val="75000"/>
                  <a:alpha val="2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5" name="Freeform 17"/>
            <p:cNvSpPr>
              <a:spLocks noEditPoints="1"/>
            </p:cNvSpPr>
            <p:nvPr/>
          </p:nvSpPr>
          <p:spPr bwMode="auto">
            <a:xfrm>
              <a:off x="5955197" y="3146603"/>
              <a:ext cx="598230" cy="549098"/>
            </a:xfrm>
            <a:custGeom>
              <a:avLst/>
              <a:gdLst>
                <a:gd name="T0" fmla="*/ 359209 w 2069"/>
                <a:gd name="T1" fmla="*/ 0 h 1899"/>
                <a:gd name="T2" fmla="*/ 60617 w 2069"/>
                <a:gd name="T3" fmla="*/ 249426 h 1899"/>
                <a:gd name="T4" fmla="*/ 0 w 2069"/>
                <a:gd name="T5" fmla="*/ 249426 h 1899"/>
                <a:gd name="T6" fmla="*/ 83067 w 2069"/>
                <a:gd name="T7" fmla="*/ 360174 h 1899"/>
                <a:gd name="T8" fmla="*/ 165814 w 2069"/>
                <a:gd name="T9" fmla="*/ 249426 h 1899"/>
                <a:gd name="T10" fmla="*/ 116102 w 2069"/>
                <a:gd name="T11" fmla="*/ 249426 h 1899"/>
                <a:gd name="T12" fmla="*/ 359209 w 2069"/>
                <a:gd name="T13" fmla="*/ 55535 h 1899"/>
                <a:gd name="T14" fmla="*/ 608090 w 2069"/>
                <a:gd name="T15" fmla="*/ 304961 h 1899"/>
                <a:gd name="T16" fmla="*/ 359209 w 2069"/>
                <a:gd name="T17" fmla="*/ 554386 h 1899"/>
                <a:gd name="T18" fmla="*/ 152985 w 2069"/>
                <a:gd name="T19" fmla="*/ 443316 h 1899"/>
                <a:gd name="T20" fmla="*/ 88519 w 2069"/>
                <a:gd name="T21" fmla="*/ 443316 h 1899"/>
                <a:gd name="T22" fmla="*/ 359209 w 2069"/>
                <a:gd name="T23" fmla="*/ 609600 h 1899"/>
                <a:gd name="T24" fmla="*/ 663575 w 2069"/>
                <a:gd name="T25" fmla="*/ 304961 h 1899"/>
                <a:gd name="T26" fmla="*/ 359209 w 2069"/>
                <a:gd name="T27" fmla="*/ 0 h 1899"/>
                <a:gd name="T28" fmla="*/ 346380 w 2069"/>
                <a:gd name="T29" fmla="*/ 110749 h 1899"/>
                <a:gd name="T30" fmla="*/ 346380 w 2069"/>
                <a:gd name="T31" fmla="*/ 313949 h 1899"/>
                <a:gd name="T32" fmla="*/ 490064 w 2069"/>
                <a:gd name="T33" fmla="*/ 399017 h 1899"/>
                <a:gd name="T34" fmla="*/ 503214 w 2069"/>
                <a:gd name="T35" fmla="*/ 374941 h 1899"/>
                <a:gd name="T36" fmla="*/ 373963 w 2069"/>
                <a:gd name="T37" fmla="*/ 297256 h 1899"/>
                <a:gd name="T38" fmla="*/ 373963 w 2069"/>
                <a:gd name="T39" fmla="*/ 110749 h 1899"/>
                <a:gd name="T40" fmla="*/ 346380 w 2069"/>
                <a:gd name="T41" fmla="*/ 110749 h 1899"/>
                <a:gd name="T42" fmla="*/ 346380 w 2069"/>
                <a:gd name="T43" fmla="*/ 110749 h 1899"/>
                <a:gd name="T44" fmla="*/ 346380 w 2069"/>
                <a:gd name="T45" fmla="*/ 110749 h 18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6" name="文本框 66"/>
            <p:cNvSpPr txBox="1">
              <a:spLocks noChangeArrowheads="1"/>
            </p:cNvSpPr>
            <p:nvPr/>
          </p:nvSpPr>
          <p:spPr bwMode="auto">
            <a:xfrm>
              <a:off x="5051144" y="3806190"/>
              <a:ext cx="2840595" cy="61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lnSpc>
                  <a:spcPct val="114000"/>
                </a:lnSpc>
              </a:pPr>
              <a:r>
                <a:rPr lang="zh-CN" altLang="en-US" sz="1400" dirty="0">
                  <a:solidFill>
                    <a:schemeClr val="tx1">
                      <a:lumMod val="65000"/>
                      <a:lumOff val="35000"/>
                    </a:schemeClr>
                  </a:solidFill>
                  <a:latin typeface="+mn-lt"/>
                  <a:ea typeface="+mn-ea"/>
                  <a:cs typeface="+mn-ea"/>
                  <a:sym typeface="+mn-lt"/>
                </a:rPr>
                <a:t>使用生理和认知指标进行客观性能预测和优化</a:t>
              </a:r>
              <a:endParaRPr lang="en-US" altLang="zh-CN" sz="1400" dirty="0">
                <a:solidFill>
                  <a:schemeClr val="tx1">
                    <a:lumMod val="65000"/>
                    <a:lumOff val="35000"/>
                  </a:schemeClr>
                </a:solidFill>
                <a:latin typeface="+mn-lt"/>
                <a:ea typeface="+mn-ea"/>
                <a:cs typeface="+mn-ea"/>
                <a:sym typeface="+mn-lt"/>
              </a:endParaRPr>
            </a:p>
            <a:p>
              <a:pPr algn="l">
                <a:lnSpc>
                  <a:spcPct val="114000"/>
                </a:lnSpc>
              </a:pPr>
              <a:endParaRPr lang="en-US" altLang="zh-CN" sz="1400" dirty="0">
                <a:solidFill>
                  <a:schemeClr val="tx1">
                    <a:lumMod val="65000"/>
                    <a:lumOff val="35000"/>
                  </a:schemeClr>
                </a:solidFill>
                <a:latin typeface="+mn-lt"/>
                <a:ea typeface="+mn-ea"/>
                <a:cs typeface="+mn-ea"/>
                <a:sym typeface="+mn-lt"/>
              </a:endParaRPr>
            </a:p>
            <a:p>
              <a:pPr algn="l">
                <a:lnSpc>
                  <a:spcPct val="114000"/>
                </a:lnSpc>
              </a:pPr>
              <a:r>
                <a:rPr lang="zh-CN" altLang="en-US" sz="1400" dirty="0">
                  <a:solidFill>
                    <a:schemeClr val="tx1">
                      <a:lumMod val="65000"/>
                      <a:lumOff val="35000"/>
                    </a:schemeClr>
                  </a:solidFill>
                  <a:latin typeface="+mn-lt"/>
                  <a:ea typeface="+mn-ea"/>
                  <a:cs typeface="+mn-ea"/>
                  <a:sym typeface="+mn-lt"/>
                </a:rPr>
                <a:t>用于导航及其他领域的鲁棒神经微分模型</a:t>
              </a:r>
              <a:endParaRPr lang="en-US" altLang="zh-CN" sz="1400" dirty="0">
                <a:solidFill>
                  <a:schemeClr val="tx1">
                    <a:lumMod val="65000"/>
                    <a:lumOff val="35000"/>
                  </a:schemeClr>
                </a:solidFill>
                <a:latin typeface="+mn-lt"/>
                <a:ea typeface="+mn-ea"/>
                <a:cs typeface="+mn-ea"/>
                <a:sym typeface="+mn-lt"/>
              </a:endParaRPr>
            </a:p>
          </p:txBody>
        </p:sp>
      </p:grpSp>
      <p:grpSp>
        <p:nvGrpSpPr>
          <p:cNvPr id="47" name="组合 46"/>
          <p:cNvGrpSpPr/>
          <p:nvPr/>
        </p:nvGrpSpPr>
        <p:grpSpPr>
          <a:xfrm>
            <a:off x="8384966" y="1647617"/>
            <a:ext cx="3073027" cy="2853264"/>
            <a:chOff x="6288724" y="1235712"/>
            <a:chExt cx="2304770" cy="2139948"/>
          </a:xfrm>
        </p:grpSpPr>
        <p:sp>
          <p:nvSpPr>
            <p:cNvPr id="48" name="椭圆 47"/>
            <p:cNvSpPr/>
            <p:nvPr/>
          </p:nvSpPr>
          <p:spPr>
            <a:xfrm>
              <a:off x="6288724" y="1235712"/>
              <a:ext cx="2139948" cy="2139948"/>
            </a:xfrm>
            <a:prstGeom prst="ellipse">
              <a:avLst/>
            </a:prstGeom>
            <a:noFill/>
            <a:ln w="3175" cap="flat" cmpd="sng" algn="ctr">
              <a:solidFill>
                <a:schemeClr val="bg1">
                  <a:lumMod val="75000"/>
                  <a:alpha val="40000"/>
                </a:schemeClr>
              </a:solidFill>
              <a:prstDash val="solid"/>
            </a:ln>
            <a:effectLst/>
          </p:spPr>
          <p:txBody>
            <a:bodyPr anchor="ctr">
              <a:scene3d>
                <a:camera prst="orthographicFront"/>
                <a:lightRig rig="threePt" dir="t"/>
              </a:scene3d>
              <a:sp3d contourW="12700"/>
            </a:bodyPr>
            <a:lstStyle/>
            <a:p>
              <a:pPr algn="ct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49" name="Freeform 21"/>
            <p:cNvSpPr>
              <a:spLocks noEditPoints="1"/>
            </p:cNvSpPr>
            <p:nvPr/>
          </p:nvSpPr>
          <p:spPr bwMode="auto">
            <a:xfrm>
              <a:off x="7083894" y="1598170"/>
              <a:ext cx="542700" cy="543050"/>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gradFill>
              <a:gsLst>
                <a:gs pos="0">
                  <a:srgbClr val="115D9B"/>
                </a:gs>
                <a:gs pos="100000">
                  <a:srgbClr val="1373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cene3d>
                <a:camera prst="orthographicFront"/>
                <a:lightRig rig="threePt" dir="t"/>
              </a:scene3d>
              <a:sp3d contourW="12700"/>
            </a:bodyPr>
            <a:lstStyle/>
            <a:p>
              <a:pPr defTabSz="914377" eaLnBrk="0" fontAlgn="base" hangingPunct="0">
                <a:spcBef>
                  <a:spcPct val="0"/>
                </a:spcBef>
                <a:spcAft>
                  <a:spcPct val="0"/>
                </a:spcAft>
                <a:defRPr/>
              </a:pPr>
              <a:endParaRPr lang="zh-CN" altLang="en-US" sz="2400" kern="0">
                <a:solidFill>
                  <a:schemeClr val="bg1">
                    <a:lumMod val="50000"/>
                  </a:schemeClr>
                </a:solidFill>
                <a:cs typeface="+mn-ea"/>
                <a:sym typeface="+mn-lt"/>
              </a:endParaRPr>
            </a:p>
          </p:txBody>
        </p:sp>
        <p:sp>
          <p:nvSpPr>
            <p:cNvPr id="50" name="文本框 66"/>
            <p:cNvSpPr txBox="1">
              <a:spLocks noChangeArrowheads="1"/>
            </p:cNvSpPr>
            <p:nvPr/>
          </p:nvSpPr>
          <p:spPr bwMode="auto">
            <a:xfrm>
              <a:off x="6343911" y="2266950"/>
              <a:ext cx="2249583" cy="61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sp3d contourW="12700"/>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nSpc>
                  <a:spcPct val="114000"/>
                </a:lnSpc>
              </a:pPr>
              <a:r>
                <a:rPr lang="en-US" altLang="zh-CN" sz="1400" dirty="0">
                  <a:solidFill>
                    <a:schemeClr val="tx1">
                      <a:lumMod val="65000"/>
                      <a:lumOff val="35000"/>
                    </a:schemeClr>
                  </a:solidFill>
                  <a:latin typeface="+mn-lt"/>
                  <a:ea typeface="+mn-ea"/>
                  <a:cs typeface="+mn-ea"/>
                  <a:sym typeface="+mn-lt"/>
                </a:rPr>
                <a:t>AI </a:t>
              </a:r>
              <a:r>
                <a:rPr lang="zh-CN" altLang="en-US" sz="1400" dirty="0">
                  <a:solidFill>
                    <a:schemeClr val="tx1">
                      <a:lumMod val="65000"/>
                      <a:lumOff val="35000"/>
                    </a:schemeClr>
                  </a:solidFill>
                  <a:latin typeface="+mn-lt"/>
                  <a:ea typeface="+mn-ea"/>
                  <a:cs typeface="+mn-ea"/>
                  <a:sym typeface="+mn-lt"/>
                </a:rPr>
                <a:t>增强型频谱感知和干扰抑制</a:t>
              </a:r>
              <a:endParaRPr lang="en-US" altLang="zh-CN" sz="1400" dirty="0">
                <a:solidFill>
                  <a:schemeClr val="tx1">
                    <a:lumMod val="65000"/>
                    <a:lumOff val="35000"/>
                  </a:schemeClr>
                </a:solidFill>
                <a:latin typeface="+mn-lt"/>
                <a:ea typeface="+mn-ea"/>
                <a:cs typeface="+mn-ea"/>
                <a:sym typeface="+mn-lt"/>
              </a:endParaRPr>
            </a:p>
            <a:p>
              <a:pPr>
                <a:lnSpc>
                  <a:spcPct val="114000"/>
                </a:lnSpc>
              </a:pPr>
              <a:endParaRPr lang="en-US" altLang="zh-CN" sz="1400" dirty="0">
                <a:solidFill>
                  <a:schemeClr val="tx1">
                    <a:lumMod val="65000"/>
                    <a:lumOff val="35000"/>
                  </a:schemeClr>
                </a:solidFill>
                <a:latin typeface="+mn-lt"/>
                <a:ea typeface="+mn-ea"/>
                <a:cs typeface="+mn-ea"/>
                <a:sym typeface="+mn-lt"/>
              </a:endParaRPr>
            </a:p>
            <a:p>
              <a:pPr>
                <a:lnSpc>
                  <a:spcPct val="114000"/>
                </a:lnSpc>
              </a:pPr>
              <a:r>
                <a:rPr lang="en-US" altLang="zh-CN" sz="1400" dirty="0">
                  <a:solidFill>
                    <a:schemeClr val="tx1">
                      <a:lumMod val="65000"/>
                      <a:lumOff val="35000"/>
                    </a:schemeClr>
                  </a:solidFill>
                  <a:latin typeface="+mn-lt"/>
                  <a:ea typeface="+mn-ea"/>
                  <a:cs typeface="+mn-ea"/>
                  <a:sym typeface="+mn-lt"/>
                </a:rPr>
                <a:t>AI </a:t>
              </a:r>
              <a:r>
                <a:rPr lang="zh-CN" altLang="en-US" sz="1400" dirty="0">
                  <a:solidFill>
                    <a:schemeClr val="tx1">
                      <a:lumMod val="65000"/>
                      <a:lumOff val="35000"/>
                    </a:schemeClr>
                  </a:solidFill>
                  <a:latin typeface="+mn-lt"/>
                  <a:ea typeface="+mn-ea"/>
                  <a:cs typeface="+mn-ea"/>
                  <a:sym typeface="+mn-lt"/>
                </a:rPr>
                <a:t>教育研究：知识</a:t>
              </a:r>
              <a:r>
                <a:rPr lang="en-US" altLang="zh-CN" sz="1400" dirty="0">
                  <a:solidFill>
                    <a:schemeClr val="tx1">
                      <a:lumMod val="65000"/>
                      <a:lumOff val="35000"/>
                    </a:schemeClr>
                  </a:solidFill>
                  <a:latin typeface="+mn-lt"/>
                  <a:ea typeface="+mn-ea"/>
                  <a:cs typeface="+mn-ea"/>
                  <a:sym typeface="+mn-lt"/>
                </a:rPr>
                <a:t>-</a:t>
              </a:r>
              <a:r>
                <a:rPr lang="zh-CN" altLang="en-US" sz="1400" dirty="0">
                  <a:solidFill>
                    <a:schemeClr val="tx1">
                      <a:lumMod val="65000"/>
                      <a:lumOff val="35000"/>
                    </a:schemeClr>
                  </a:solidFill>
                  <a:latin typeface="+mn-lt"/>
                  <a:ea typeface="+mn-ea"/>
                  <a:cs typeface="+mn-ea"/>
                  <a:sym typeface="+mn-lt"/>
                </a:rPr>
                <a:t>应用</a:t>
              </a:r>
              <a:r>
                <a:rPr lang="en-US" altLang="zh-CN" sz="1400" dirty="0">
                  <a:solidFill>
                    <a:schemeClr val="tx1">
                      <a:lumMod val="65000"/>
                      <a:lumOff val="35000"/>
                    </a:schemeClr>
                  </a:solidFill>
                  <a:latin typeface="+mn-lt"/>
                  <a:ea typeface="+mn-ea"/>
                  <a:cs typeface="+mn-ea"/>
                  <a:sym typeface="+mn-lt"/>
                </a:rPr>
                <a:t>-</a:t>
              </a:r>
              <a:r>
                <a:rPr lang="zh-CN" altLang="en-US" sz="1400" dirty="0">
                  <a:solidFill>
                    <a:schemeClr val="tx1">
                      <a:lumMod val="65000"/>
                      <a:lumOff val="35000"/>
                    </a:schemeClr>
                  </a:solidFill>
                  <a:latin typeface="+mn-lt"/>
                  <a:ea typeface="+mn-ea"/>
                  <a:cs typeface="+mn-ea"/>
                  <a:sym typeface="+mn-lt"/>
                </a:rPr>
                <a:t>领先 （</a:t>
              </a:r>
              <a:r>
                <a:rPr lang="en-US" altLang="zh-CN" sz="1400" dirty="0">
                  <a:solidFill>
                    <a:schemeClr val="tx1">
                      <a:lumMod val="65000"/>
                      <a:lumOff val="35000"/>
                    </a:schemeClr>
                  </a:solidFill>
                  <a:latin typeface="+mn-lt"/>
                  <a:ea typeface="+mn-ea"/>
                  <a:cs typeface="+mn-ea"/>
                  <a:sym typeface="+mn-lt"/>
                </a:rPr>
                <a:t>KAL</a:t>
              </a:r>
              <a:r>
                <a:rPr lang="zh-CN" altLang="en-US" sz="1400" dirty="0">
                  <a:solidFill>
                    <a:schemeClr val="tx1">
                      <a:lumMod val="65000"/>
                      <a:lumOff val="35000"/>
                    </a:schemeClr>
                  </a:solidFill>
                  <a:latin typeface="+mn-lt"/>
                  <a:ea typeface="+mn-ea"/>
                  <a:cs typeface="+mn-ea"/>
                  <a:sym typeface="+mn-lt"/>
                </a:rPr>
                <a:t>）</a:t>
              </a:r>
              <a:endParaRPr lang="en-US" altLang="zh-CN" sz="1400" dirty="0">
                <a:solidFill>
                  <a:schemeClr val="tx1">
                    <a:lumMod val="65000"/>
                    <a:lumOff val="35000"/>
                  </a:schemeClr>
                </a:solidFill>
                <a:latin typeface="+mn-lt"/>
                <a:ea typeface="+mn-ea"/>
                <a:cs typeface="+mn-ea"/>
                <a:sym typeface="+mn-lt"/>
              </a:endParaRPr>
            </a:p>
          </p:txBody>
        </p:sp>
      </p:grpSp>
      <p:grpSp>
        <p:nvGrpSpPr>
          <p:cNvPr id="53" name="组合 52"/>
          <p:cNvGrpSpPr/>
          <p:nvPr/>
        </p:nvGrpSpPr>
        <p:grpSpPr>
          <a:xfrm>
            <a:off x="937933" y="453458"/>
            <a:ext cx="10316135" cy="587853"/>
            <a:chOff x="937933" y="453458"/>
            <a:chExt cx="10316135" cy="587853"/>
          </a:xfrm>
        </p:grpSpPr>
        <p:sp>
          <p:nvSpPr>
            <p:cNvPr id="55" name="矩形 54"/>
            <p:cNvSpPr/>
            <p:nvPr/>
          </p:nvSpPr>
          <p:spPr>
            <a:xfrm>
              <a:off x="4081916" y="453458"/>
              <a:ext cx="4081333" cy="5878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tx1">
                      <a:lumMod val="75000"/>
                      <a:lumOff val="25000"/>
                    </a:schemeClr>
                  </a:solidFill>
                  <a:cs typeface="+mn-ea"/>
                  <a:sym typeface="+mn-lt"/>
                </a:rPr>
                <a:t>项目内容</a:t>
              </a:r>
            </a:p>
          </p:txBody>
        </p:sp>
        <p:cxnSp>
          <p:nvCxnSpPr>
            <p:cNvPr id="56" name="直接连接符 55">
              <a:extLst>
                <a:ext uri="{FF2B5EF4-FFF2-40B4-BE49-F238E27FC236}">
                  <a16:creationId xmlns:a16="http://schemas.microsoft.com/office/drawing/2014/main" id="{FCC28639-B7C7-49A4-AE99-CE4F03B972C8}"/>
                </a:ext>
              </a:extLst>
            </p:cNvPr>
            <p:cNvCxnSpPr>
              <a:cxnSpLocks/>
            </p:cNvCxnSpPr>
            <p:nvPr/>
          </p:nvCxnSpPr>
          <p:spPr>
            <a:xfrm>
              <a:off x="937933" y="736260"/>
              <a:ext cx="34612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E4EB0F2-71E1-460A-843C-CF97D2DD98FB}"/>
                </a:ext>
              </a:extLst>
            </p:cNvPr>
            <p:cNvCxnSpPr>
              <a:cxnSpLocks/>
            </p:cNvCxnSpPr>
            <p:nvPr/>
          </p:nvCxnSpPr>
          <p:spPr>
            <a:xfrm>
              <a:off x="7845944" y="736260"/>
              <a:ext cx="34081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2927" y="5506721"/>
            <a:ext cx="1357935" cy="1351279"/>
          </a:xfrm>
          <a:prstGeom prst="rect">
            <a:avLst/>
          </a:prstGeom>
        </p:spPr>
      </p:pic>
    </p:spTree>
    <p:extLst>
      <p:ext uri="{BB962C8B-B14F-4D97-AF65-F5344CB8AC3E}">
        <p14:creationId xmlns:p14="http://schemas.microsoft.com/office/powerpoint/2010/main" val="392589425"/>
      </p:ext>
    </p:extLst>
  </p:cSld>
  <p:clrMapOvr>
    <a:masterClrMapping/>
  </p:clrMapOvr>
  <mc:AlternateContent xmlns:mc="http://schemas.openxmlformats.org/markup-compatibility/2006" xmlns:p14="http://schemas.microsoft.com/office/powerpoint/2010/main">
    <mc:Choice Requires="p14">
      <p:transition spd="slow" p14:dur="3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1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1000">
                                          <p:cBhvr additive="base">
                                            <p:cTn id="7" dur="2000" fill="hold"/>
                                            <p:tgtEl>
                                              <p:spTgt spid="31"/>
                                            </p:tgtEl>
                                            <p:attrNameLst>
                                              <p:attrName>ppt_x</p:attrName>
                                            </p:attrNameLst>
                                          </p:cBhvr>
                                          <p:tavLst>
                                            <p:tav tm="0">
                                              <p:val>
                                                <p:strVal val="#ppt_x"/>
                                              </p:val>
                                            </p:tav>
                                            <p:tav tm="100000">
                                              <p:val>
                                                <p:strVal val="#ppt_x"/>
                                              </p:val>
                                            </p:tav>
                                          </p:tavLst>
                                        </p:anim>
                                        <p:anim calcmode="lin" valueType="num" p14:bounceEnd="51000">
                                          <p:cBhvr additive="base">
                                            <p:cTn id="8" dur="2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1000">
                                      <p:stCondLst>
                                        <p:cond delay="300"/>
                                      </p:stCondLst>
                                      <p:childTnLst>
                                        <p:set>
                                          <p:cBhvr>
                                            <p:cTn id="10" dur="1" fill="hold">
                                              <p:stCondLst>
                                                <p:cond delay="0"/>
                                              </p:stCondLst>
                                            </p:cTn>
                                            <p:tgtEl>
                                              <p:spTgt spid="35"/>
                                            </p:tgtEl>
                                            <p:attrNameLst>
                                              <p:attrName>style.visibility</p:attrName>
                                            </p:attrNameLst>
                                          </p:cBhvr>
                                          <p:to>
                                            <p:strVal val="visible"/>
                                          </p:to>
                                        </p:set>
                                        <p:anim calcmode="lin" valueType="num" p14:bounceEnd="51000">
                                          <p:cBhvr additive="base">
                                            <p:cTn id="11" dur="2000" fill="hold"/>
                                            <p:tgtEl>
                                              <p:spTgt spid="35"/>
                                            </p:tgtEl>
                                            <p:attrNameLst>
                                              <p:attrName>ppt_x</p:attrName>
                                            </p:attrNameLst>
                                          </p:cBhvr>
                                          <p:tavLst>
                                            <p:tav tm="0">
                                              <p:val>
                                                <p:strVal val="#ppt_x"/>
                                              </p:val>
                                            </p:tav>
                                            <p:tav tm="100000">
                                              <p:val>
                                                <p:strVal val="#ppt_x"/>
                                              </p:val>
                                            </p:tav>
                                          </p:tavLst>
                                        </p:anim>
                                        <p:anim calcmode="lin" valueType="num" p14:bounceEnd="51000">
                                          <p:cBhvr additive="base">
                                            <p:cTn id="12" dur="2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51000">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14:bounceEnd="51000">
                                          <p:cBhvr additive="base">
                                            <p:cTn id="15" dur="2000" fill="hold"/>
                                            <p:tgtEl>
                                              <p:spTgt spid="39"/>
                                            </p:tgtEl>
                                            <p:attrNameLst>
                                              <p:attrName>ppt_x</p:attrName>
                                            </p:attrNameLst>
                                          </p:cBhvr>
                                          <p:tavLst>
                                            <p:tav tm="0">
                                              <p:val>
                                                <p:strVal val="#ppt_x"/>
                                              </p:val>
                                            </p:tav>
                                            <p:tav tm="100000">
                                              <p:val>
                                                <p:strVal val="#ppt_x"/>
                                              </p:val>
                                            </p:tav>
                                          </p:tavLst>
                                        </p:anim>
                                        <p:anim calcmode="lin" valueType="num" p14:bounceEnd="51000">
                                          <p:cBhvr additive="base">
                                            <p:cTn id="16" dur="20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51000">
                                      <p:stCondLst>
                                        <p:cond delay="500"/>
                                      </p:stCondLst>
                                      <p:childTnLst>
                                        <p:set>
                                          <p:cBhvr>
                                            <p:cTn id="18" dur="1" fill="hold">
                                              <p:stCondLst>
                                                <p:cond delay="0"/>
                                              </p:stCondLst>
                                            </p:cTn>
                                            <p:tgtEl>
                                              <p:spTgt spid="47"/>
                                            </p:tgtEl>
                                            <p:attrNameLst>
                                              <p:attrName>style.visibility</p:attrName>
                                            </p:attrNameLst>
                                          </p:cBhvr>
                                          <p:to>
                                            <p:strVal val="visible"/>
                                          </p:to>
                                        </p:set>
                                        <p:anim calcmode="lin" valueType="num" p14:bounceEnd="51000">
                                          <p:cBhvr additive="base">
                                            <p:cTn id="19" dur="2000" fill="hold"/>
                                            <p:tgtEl>
                                              <p:spTgt spid="47"/>
                                            </p:tgtEl>
                                            <p:attrNameLst>
                                              <p:attrName>ppt_x</p:attrName>
                                            </p:attrNameLst>
                                          </p:cBhvr>
                                          <p:tavLst>
                                            <p:tav tm="0">
                                              <p:val>
                                                <p:strVal val="#ppt_x"/>
                                              </p:val>
                                            </p:tav>
                                            <p:tav tm="100000">
                                              <p:val>
                                                <p:strVal val="#ppt_x"/>
                                              </p:val>
                                            </p:tav>
                                          </p:tavLst>
                                        </p:anim>
                                        <p:anim calcmode="lin" valueType="num" p14:bounceEnd="51000">
                                          <p:cBhvr additive="base">
                                            <p:cTn id="20" dur="20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51000">
                                      <p:stCondLst>
                                        <p:cond delay="300"/>
                                      </p:stCondLst>
                                      <p:childTnLst>
                                        <p:set>
                                          <p:cBhvr>
                                            <p:cTn id="22" dur="1" fill="hold">
                                              <p:stCondLst>
                                                <p:cond delay="0"/>
                                              </p:stCondLst>
                                            </p:cTn>
                                            <p:tgtEl>
                                              <p:spTgt spid="43"/>
                                            </p:tgtEl>
                                            <p:attrNameLst>
                                              <p:attrName>style.visibility</p:attrName>
                                            </p:attrNameLst>
                                          </p:cBhvr>
                                          <p:to>
                                            <p:strVal val="visible"/>
                                          </p:to>
                                        </p:set>
                                        <p:anim calcmode="lin" valueType="num" p14:bounceEnd="51000">
                                          <p:cBhvr additive="base">
                                            <p:cTn id="23" dur="2000" fill="hold"/>
                                            <p:tgtEl>
                                              <p:spTgt spid="43"/>
                                            </p:tgtEl>
                                            <p:attrNameLst>
                                              <p:attrName>ppt_x</p:attrName>
                                            </p:attrNameLst>
                                          </p:cBhvr>
                                          <p:tavLst>
                                            <p:tav tm="0">
                                              <p:val>
                                                <p:strVal val="#ppt_x"/>
                                              </p:val>
                                            </p:tav>
                                            <p:tav tm="100000">
                                              <p:val>
                                                <p:strVal val="#ppt_x"/>
                                              </p:val>
                                            </p:tav>
                                          </p:tavLst>
                                        </p:anim>
                                        <p:anim calcmode="lin" valueType="num" p14:bounceEnd="51000">
                                          <p:cBhvr additive="base">
                                            <p:cTn id="24" dur="20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51000">
                                      <p:stCondLst>
                                        <p:cond delay="700"/>
                                      </p:stCondLst>
                                      <p:childTnLst>
                                        <p:set>
                                          <p:cBhvr>
                                            <p:cTn id="26" dur="1" fill="hold">
                                              <p:stCondLst>
                                                <p:cond delay="0"/>
                                              </p:stCondLst>
                                            </p:cTn>
                                            <p:tgtEl>
                                              <p:spTgt spid="30"/>
                                            </p:tgtEl>
                                            <p:attrNameLst>
                                              <p:attrName>style.visibility</p:attrName>
                                            </p:attrNameLst>
                                          </p:cBhvr>
                                          <p:to>
                                            <p:strVal val="visible"/>
                                          </p:to>
                                        </p:set>
                                        <p:anim calcmode="lin" valueType="num" p14:bounceEnd="51000">
                                          <p:cBhvr additive="base">
                                            <p:cTn id="27" dur="2000" fill="hold"/>
                                            <p:tgtEl>
                                              <p:spTgt spid="30"/>
                                            </p:tgtEl>
                                            <p:attrNameLst>
                                              <p:attrName>ppt_x</p:attrName>
                                            </p:attrNameLst>
                                          </p:cBhvr>
                                          <p:tavLst>
                                            <p:tav tm="0">
                                              <p:val>
                                                <p:strVal val="#ppt_x"/>
                                              </p:val>
                                            </p:tav>
                                            <p:tav tm="100000">
                                              <p:val>
                                                <p:strVal val="#ppt_x"/>
                                              </p:val>
                                            </p:tav>
                                          </p:tavLst>
                                        </p:anim>
                                        <p:anim calcmode="lin" valueType="num" p14:bounceEnd="51000">
                                          <p:cBhvr additive="base">
                                            <p:cTn id="28" dur="20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51000">
                                      <p:stCondLst>
                                        <p:cond delay="800"/>
                                      </p:stCondLst>
                                      <p:childTnLst>
                                        <p:set>
                                          <p:cBhvr>
                                            <p:cTn id="30" dur="1" fill="hold">
                                              <p:stCondLst>
                                                <p:cond delay="0"/>
                                              </p:stCondLst>
                                            </p:cTn>
                                            <p:tgtEl>
                                              <p:spTgt spid="27"/>
                                            </p:tgtEl>
                                            <p:attrNameLst>
                                              <p:attrName>style.visibility</p:attrName>
                                            </p:attrNameLst>
                                          </p:cBhvr>
                                          <p:to>
                                            <p:strVal val="visible"/>
                                          </p:to>
                                        </p:set>
                                        <p:anim calcmode="lin" valueType="num" p14:bounceEnd="51000">
                                          <p:cBhvr additive="base">
                                            <p:cTn id="31" dur="2000" fill="hold"/>
                                            <p:tgtEl>
                                              <p:spTgt spid="27"/>
                                            </p:tgtEl>
                                            <p:attrNameLst>
                                              <p:attrName>ppt_x</p:attrName>
                                            </p:attrNameLst>
                                          </p:cBhvr>
                                          <p:tavLst>
                                            <p:tav tm="0">
                                              <p:val>
                                                <p:strVal val="#ppt_x"/>
                                              </p:val>
                                            </p:tav>
                                            <p:tav tm="100000">
                                              <p:val>
                                                <p:strVal val="#ppt_x"/>
                                              </p:val>
                                            </p:tav>
                                          </p:tavLst>
                                        </p:anim>
                                        <p:anim calcmode="lin" valueType="num" p14:bounceEnd="51000">
                                          <p:cBhvr additive="base">
                                            <p:cTn id="32" dur="20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14:presetBounceEnd="51000">
                                      <p:stCondLst>
                                        <p:cond delay="1300"/>
                                      </p:stCondLst>
                                      <p:childTnLst>
                                        <p:set>
                                          <p:cBhvr>
                                            <p:cTn id="34" dur="1" fill="hold">
                                              <p:stCondLst>
                                                <p:cond delay="0"/>
                                              </p:stCondLst>
                                            </p:cTn>
                                            <p:tgtEl>
                                              <p:spTgt spid="29"/>
                                            </p:tgtEl>
                                            <p:attrNameLst>
                                              <p:attrName>style.visibility</p:attrName>
                                            </p:attrNameLst>
                                          </p:cBhvr>
                                          <p:to>
                                            <p:strVal val="visible"/>
                                          </p:to>
                                        </p:set>
                                        <p:anim calcmode="lin" valueType="num" p14:bounceEnd="51000">
                                          <p:cBhvr additive="base">
                                            <p:cTn id="35" dur="2000" fill="hold"/>
                                            <p:tgtEl>
                                              <p:spTgt spid="29"/>
                                            </p:tgtEl>
                                            <p:attrNameLst>
                                              <p:attrName>ppt_x</p:attrName>
                                            </p:attrNameLst>
                                          </p:cBhvr>
                                          <p:tavLst>
                                            <p:tav tm="0">
                                              <p:val>
                                                <p:strVal val="#ppt_x"/>
                                              </p:val>
                                            </p:tav>
                                            <p:tav tm="100000">
                                              <p:val>
                                                <p:strVal val="#ppt_x"/>
                                              </p:val>
                                            </p:tav>
                                          </p:tavLst>
                                        </p:anim>
                                        <p:anim calcmode="lin" valueType="num" p14:bounceEnd="51000">
                                          <p:cBhvr additive="base">
                                            <p:cTn id="36" dur="2000" fill="hold"/>
                                            <p:tgtEl>
                                              <p:spTgt spid="29"/>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14:presetBounceEnd="51000">
                                      <p:stCondLst>
                                        <p:cond delay="900"/>
                                      </p:stCondLst>
                                      <p:childTnLst>
                                        <p:set>
                                          <p:cBhvr>
                                            <p:cTn id="38" dur="1" fill="hold">
                                              <p:stCondLst>
                                                <p:cond delay="0"/>
                                              </p:stCondLst>
                                            </p:cTn>
                                            <p:tgtEl>
                                              <p:spTgt spid="28"/>
                                            </p:tgtEl>
                                            <p:attrNameLst>
                                              <p:attrName>style.visibility</p:attrName>
                                            </p:attrNameLst>
                                          </p:cBhvr>
                                          <p:to>
                                            <p:strVal val="visible"/>
                                          </p:to>
                                        </p:set>
                                        <p:anim calcmode="lin" valueType="num" p14:bounceEnd="51000">
                                          <p:cBhvr additive="base">
                                            <p:cTn id="39" dur="2000" fill="hold"/>
                                            <p:tgtEl>
                                              <p:spTgt spid="28"/>
                                            </p:tgtEl>
                                            <p:attrNameLst>
                                              <p:attrName>ppt_x</p:attrName>
                                            </p:attrNameLst>
                                          </p:cBhvr>
                                          <p:tavLst>
                                            <p:tav tm="0">
                                              <p:val>
                                                <p:strVal val="#ppt_x"/>
                                              </p:val>
                                            </p:tav>
                                            <p:tav tm="100000">
                                              <p:val>
                                                <p:strVal val="#ppt_x"/>
                                              </p:val>
                                            </p:tav>
                                          </p:tavLst>
                                        </p:anim>
                                        <p:anim calcmode="lin" valueType="num" p14:bounceEnd="51000">
                                          <p:cBhvr additive="base">
                                            <p:cTn id="40" dur="20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2000" fill="hold"/>
                                            <p:tgtEl>
                                              <p:spTgt spid="31"/>
                                            </p:tgtEl>
                                            <p:attrNameLst>
                                              <p:attrName>ppt_x</p:attrName>
                                            </p:attrNameLst>
                                          </p:cBhvr>
                                          <p:tavLst>
                                            <p:tav tm="0">
                                              <p:val>
                                                <p:strVal val="#ppt_x"/>
                                              </p:val>
                                            </p:tav>
                                            <p:tav tm="100000">
                                              <p:val>
                                                <p:strVal val="#ppt_x"/>
                                              </p:val>
                                            </p:tav>
                                          </p:tavLst>
                                        </p:anim>
                                        <p:anim calcmode="lin" valueType="num">
                                          <p:cBhvr additive="base">
                                            <p:cTn id="8" dur="20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3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2000" fill="hold"/>
                                            <p:tgtEl>
                                              <p:spTgt spid="35"/>
                                            </p:tgtEl>
                                            <p:attrNameLst>
                                              <p:attrName>ppt_x</p:attrName>
                                            </p:attrNameLst>
                                          </p:cBhvr>
                                          <p:tavLst>
                                            <p:tav tm="0">
                                              <p:val>
                                                <p:strVal val="#ppt_x"/>
                                              </p:val>
                                            </p:tav>
                                            <p:tav tm="100000">
                                              <p:val>
                                                <p:strVal val="#ppt_x"/>
                                              </p:val>
                                            </p:tav>
                                          </p:tavLst>
                                        </p:anim>
                                        <p:anim calcmode="lin" valueType="num">
                                          <p:cBhvr additive="base">
                                            <p:cTn id="12" dur="2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2000" fill="hold"/>
                                            <p:tgtEl>
                                              <p:spTgt spid="39"/>
                                            </p:tgtEl>
                                            <p:attrNameLst>
                                              <p:attrName>ppt_x</p:attrName>
                                            </p:attrNameLst>
                                          </p:cBhvr>
                                          <p:tavLst>
                                            <p:tav tm="0">
                                              <p:val>
                                                <p:strVal val="#ppt_x"/>
                                              </p:val>
                                            </p:tav>
                                            <p:tav tm="100000">
                                              <p:val>
                                                <p:strVal val="#ppt_x"/>
                                              </p:val>
                                            </p:tav>
                                          </p:tavLst>
                                        </p:anim>
                                        <p:anim calcmode="lin" valueType="num">
                                          <p:cBhvr additive="base">
                                            <p:cTn id="16" dur="20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5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2000" fill="hold"/>
                                            <p:tgtEl>
                                              <p:spTgt spid="47"/>
                                            </p:tgtEl>
                                            <p:attrNameLst>
                                              <p:attrName>ppt_x</p:attrName>
                                            </p:attrNameLst>
                                          </p:cBhvr>
                                          <p:tavLst>
                                            <p:tav tm="0">
                                              <p:val>
                                                <p:strVal val="#ppt_x"/>
                                              </p:val>
                                            </p:tav>
                                            <p:tav tm="100000">
                                              <p:val>
                                                <p:strVal val="#ppt_x"/>
                                              </p:val>
                                            </p:tav>
                                          </p:tavLst>
                                        </p:anim>
                                        <p:anim calcmode="lin" valueType="num">
                                          <p:cBhvr additive="base">
                                            <p:cTn id="20" dur="2000" fill="hold"/>
                                            <p:tgtEl>
                                              <p:spTgt spid="4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3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000" fill="hold"/>
                                            <p:tgtEl>
                                              <p:spTgt spid="43"/>
                                            </p:tgtEl>
                                            <p:attrNameLst>
                                              <p:attrName>ppt_x</p:attrName>
                                            </p:attrNameLst>
                                          </p:cBhvr>
                                          <p:tavLst>
                                            <p:tav tm="0">
                                              <p:val>
                                                <p:strVal val="#ppt_x"/>
                                              </p:val>
                                            </p:tav>
                                            <p:tav tm="100000">
                                              <p:val>
                                                <p:strVal val="#ppt_x"/>
                                              </p:val>
                                            </p:tav>
                                          </p:tavLst>
                                        </p:anim>
                                        <p:anim calcmode="lin" valueType="num">
                                          <p:cBhvr additive="base">
                                            <p:cTn id="24" dur="20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7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2000" fill="hold"/>
                                            <p:tgtEl>
                                              <p:spTgt spid="30"/>
                                            </p:tgtEl>
                                            <p:attrNameLst>
                                              <p:attrName>ppt_x</p:attrName>
                                            </p:attrNameLst>
                                          </p:cBhvr>
                                          <p:tavLst>
                                            <p:tav tm="0">
                                              <p:val>
                                                <p:strVal val="#ppt_x"/>
                                              </p:val>
                                            </p:tav>
                                            <p:tav tm="100000">
                                              <p:val>
                                                <p:strVal val="#ppt_x"/>
                                              </p:val>
                                            </p:tav>
                                          </p:tavLst>
                                        </p:anim>
                                        <p:anim calcmode="lin" valueType="num">
                                          <p:cBhvr additive="base">
                                            <p:cTn id="28" dur="20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2000" fill="hold"/>
                                            <p:tgtEl>
                                              <p:spTgt spid="27"/>
                                            </p:tgtEl>
                                            <p:attrNameLst>
                                              <p:attrName>ppt_x</p:attrName>
                                            </p:attrNameLst>
                                          </p:cBhvr>
                                          <p:tavLst>
                                            <p:tav tm="0">
                                              <p:val>
                                                <p:strVal val="#ppt_x"/>
                                              </p:val>
                                            </p:tav>
                                            <p:tav tm="100000">
                                              <p:val>
                                                <p:strVal val="#ppt_x"/>
                                              </p:val>
                                            </p:tav>
                                          </p:tavLst>
                                        </p:anim>
                                        <p:anim calcmode="lin" valueType="num">
                                          <p:cBhvr additive="base">
                                            <p:cTn id="32" dur="20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13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2000" fill="hold"/>
                                            <p:tgtEl>
                                              <p:spTgt spid="29"/>
                                            </p:tgtEl>
                                            <p:attrNameLst>
                                              <p:attrName>ppt_x</p:attrName>
                                            </p:attrNameLst>
                                          </p:cBhvr>
                                          <p:tavLst>
                                            <p:tav tm="0">
                                              <p:val>
                                                <p:strVal val="#ppt_x"/>
                                              </p:val>
                                            </p:tav>
                                            <p:tav tm="100000">
                                              <p:val>
                                                <p:strVal val="#ppt_x"/>
                                              </p:val>
                                            </p:tav>
                                          </p:tavLst>
                                        </p:anim>
                                        <p:anim calcmode="lin" valueType="num">
                                          <p:cBhvr additive="base">
                                            <p:cTn id="36" dur="2000" fill="hold"/>
                                            <p:tgtEl>
                                              <p:spTgt spid="29"/>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9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2000" fill="hold"/>
                                            <p:tgtEl>
                                              <p:spTgt spid="28"/>
                                            </p:tgtEl>
                                            <p:attrNameLst>
                                              <p:attrName>ppt_x</p:attrName>
                                            </p:attrNameLst>
                                          </p:cBhvr>
                                          <p:tavLst>
                                            <p:tav tm="0">
                                              <p:val>
                                                <p:strVal val="#ppt_x"/>
                                              </p:val>
                                            </p:tav>
                                            <p:tav tm="100000">
                                              <p:val>
                                                <p:strVal val="#ppt_x"/>
                                              </p:val>
                                            </p:tav>
                                          </p:tavLst>
                                        </p:anim>
                                        <p:anim calcmode="lin" valueType="num">
                                          <p:cBhvr additive="base">
                                            <p:cTn id="40" dur="20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608562-55E6-2E43-A639-9638999EE3E0}"/>
              </a:ext>
            </a:extLst>
          </p:cNvPr>
          <p:cNvSpPr txBox="1"/>
          <p:nvPr/>
        </p:nvSpPr>
        <p:spPr>
          <a:xfrm>
            <a:off x="457200" y="254000"/>
            <a:ext cx="1620957" cy="523220"/>
          </a:xfrm>
          <a:prstGeom prst="rect">
            <a:avLst/>
          </a:prstGeom>
          <a:noFill/>
        </p:spPr>
        <p:txBody>
          <a:bodyPr wrap="none" rtlCol="0">
            <a:spAutoFit/>
          </a:bodyPr>
          <a:lstStyle/>
          <a:p>
            <a:r>
              <a:rPr kumimoji="1" lang="zh-CN" altLang="en-US" sz="2800" dirty="0">
                <a:solidFill>
                  <a:schemeClr val="bg1"/>
                </a:solidFill>
                <a:latin typeface="+mj-ea"/>
                <a:ea typeface="+mj-ea"/>
              </a:rPr>
              <a:t>项目内容</a:t>
            </a:r>
          </a:p>
        </p:txBody>
      </p:sp>
      <p:sp>
        <p:nvSpPr>
          <p:cNvPr id="3" name="椭圆 2">
            <a:extLst>
              <a:ext uri="{FF2B5EF4-FFF2-40B4-BE49-F238E27FC236}">
                <a16:creationId xmlns:a16="http://schemas.microsoft.com/office/drawing/2014/main" id="{18BF638D-27E5-784C-8518-6C38F30FF51D}"/>
              </a:ext>
            </a:extLst>
          </p:cNvPr>
          <p:cNvSpPr/>
          <p:nvPr/>
        </p:nvSpPr>
        <p:spPr bwMode="auto">
          <a:xfrm>
            <a:off x="1089768" y="1982665"/>
            <a:ext cx="3582132" cy="3582132"/>
          </a:xfrm>
          <a:prstGeom prst="ellipse">
            <a:avLst/>
          </a:prstGeom>
          <a:solidFill>
            <a:schemeClr val="bg1"/>
          </a:solidFill>
          <a:ln w="38100">
            <a:solidFill>
              <a:srgbClr val="0070C0"/>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 name="TextBox 32">
            <a:extLst>
              <a:ext uri="{FF2B5EF4-FFF2-40B4-BE49-F238E27FC236}">
                <a16:creationId xmlns:a16="http://schemas.microsoft.com/office/drawing/2014/main" id="{B5567704-03D6-604D-8B14-173C4B571EE2}"/>
              </a:ext>
            </a:extLst>
          </p:cNvPr>
          <p:cNvSpPr txBox="1"/>
          <p:nvPr/>
        </p:nvSpPr>
        <p:spPr>
          <a:xfrm>
            <a:off x="1444258" y="3445399"/>
            <a:ext cx="2873152" cy="584775"/>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mj-ea"/>
                <a:ea typeface="+mj-ea"/>
                <a:sym typeface="Century Gothic" panose="020B0502020202020204" pitchFamily="34" charset="0"/>
              </a:rPr>
              <a:t>项目内容</a:t>
            </a:r>
          </a:p>
        </p:txBody>
      </p:sp>
      <p:sp>
        <p:nvSpPr>
          <p:cNvPr id="5" name="椭圆 4">
            <a:extLst>
              <a:ext uri="{FF2B5EF4-FFF2-40B4-BE49-F238E27FC236}">
                <a16:creationId xmlns:a16="http://schemas.microsoft.com/office/drawing/2014/main" id="{DEFD59D2-A91E-9342-B5E2-50AF5BE5822F}"/>
              </a:ext>
            </a:extLst>
          </p:cNvPr>
          <p:cNvSpPr/>
          <p:nvPr/>
        </p:nvSpPr>
        <p:spPr bwMode="auto">
          <a:xfrm>
            <a:off x="3067601" y="1528632"/>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 name="TextBox 35">
            <a:extLst>
              <a:ext uri="{FF2B5EF4-FFF2-40B4-BE49-F238E27FC236}">
                <a16:creationId xmlns:a16="http://schemas.microsoft.com/office/drawing/2014/main" id="{2F3E6854-F0CB-724D-AE6D-FF0D851DB33B}"/>
              </a:ext>
            </a:extLst>
          </p:cNvPr>
          <p:cNvSpPr txBox="1"/>
          <p:nvPr/>
        </p:nvSpPr>
        <p:spPr>
          <a:xfrm>
            <a:off x="3156962" y="1691839"/>
            <a:ext cx="846186" cy="707886"/>
          </a:xfrm>
          <a:prstGeom prst="rect">
            <a:avLst/>
          </a:prstGeom>
          <a:noFill/>
        </p:spPr>
        <p:txBody>
          <a:bodyPr wrap="square" rtlCol="0">
            <a:spAutoFit/>
          </a:bodyPr>
          <a:lstStyle/>
          <a:p>
            <a:pPr algn="ctr">
              <a:lnSpc>
                <a:spcPct val="114000"/>
              </a:lnSpc>
            </a:pPr>
            <a:r>
              <a:rPr lang="zh-CN" altLang="en-US" sz="1200" b="1" dirty="0">
                <a:solidFill>
                  <a:schemeClr val="accent1">
                    <a:lumMod val="75000"/>
                  </a:schemeClr>
                </a:solidFill>
                <a:cs typeface="+mn-ea"/>
                <a:sym typeface="+mn-lt"/>
              </a:rPr>
              <a:t>安全决策的监护人自主权</a:t>
            </a:r>
            <a:endParaRPr lang="en-US" altLang="zh-CN" sz="1200" b="1" dirty="0">
              <a:solidFill>
                <a:schemeClr val="accent1">
                  <a:lumMod val="75000"/>
                </a:schemeClr>
              </a:solidFill>
              <a:cs typeface="+mn-ea"/>
              <a:sym typeface="+mn-lt"/>
            </a:endParaRPr>
          </a:p>
        </p:txBody>
      </p:sp>
      <p:sp>
        <p:nvSpPr>
          <p:cNvPr id="8" name="椭圆 7">
            <a:extLst>
              <a:ext uri="{FF2B5EF4-FFF2-40B4-BE49-F238E27FC236}">
                <a16:creationId xmlns:a16="http://schemas.microsoft.com/office/drawing/2014/main" id="{96DB1A2E-01EA-E441-9244-E8F21F3548B7}"/>
              </a:ext>
            </a:extLst>
          </p:cNvPr>
          <p:cNvSpPr/>
          <p:nvPr/>
        </p:nvSpPr>
        <p:spPr bwMode="auto">
          <a:xfrm>
            <a:off x="3925809" y="2566908"/>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TextBox 35">
            <a:extLst>
              <a:ext uri="{FF2B5EF4-FFF2-40B4-BE49-F238E27FC236}">
                <a16:creationId xmlns:a16="http://schemas.microsoft.com/office/drawing/2014/main" id="{BA8E3C3B-D9B4-5540-9175-88137A8B0445}"/>
              </a:ext>
            </a:extLst>
          </p:cNvPr>
          <p:cNvSpPr txBox="1"/>
          <p:nvPr/>
        </p:nvSpPr>
        <p:spPr>
          <a:xfrm>
            <a:off x="4070790" y="2805878"/>
            <a:ext cx="846186" cy="461665"/>
          </a:xfrm>
          <a:prstGeom prst="rect">
            <a:avLst/>
          </a:prstGeom>
          <a:noFill/>
        </p:spPr>
        <p:txBody>
          <a:bodyPr wrap="square" rtlCol="0">
            <a:spAutoFit/>
          </a:bodyPr>
          <a:lstStyle/>
          <a:p>
            <a:pPr algn="ctr"/>
            <a:r>
              <a:rPr lang="zh-CN" altLang="en-US" sz="1200" b="1" dirty="0">
                <a:solidFill>
                  <a:srgbClr val="0070C0"/>
                </a:solidFill>
                <a:latin typeface="+mn-ea"/>
                <a:sym typeface="Century Gothic" panose="020B0502020202020204" pitchFamily="34" charset="0"/>
              </a:rPr>
              <a:t>实现快速灾难响应</a:t>
            </a:r>
          </a:p>
        </p:txBody>
      </p:sp>
      <p:sp>
        <p:nvSpPr>
          <p:cNvPr id="10" name="椭圆 9">
            <a:extLst>
              <a:ext uri="{FF2B5EF4-FFF2-40B4-BE49-F238E27FC236}">
                <a16:creationId xmlns:a16="http://schemas.microsoft.com/office/drawing/2014/main" id="{87D0B502-C177-8147-B085-B6FB29033FAB}"/>
              </a:ext>
            </a:extLst>
          </p:cNvPr>
          <p:cNvSpPr/>
          <p:nvPr/>
        </p:nvSpPr>
        <p:spPr bwMode="auto">
          <a:xfrm>
            <a:off x="3977068" y="3992419"/>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TextBox 35">
            <a:extLst>
              <a:ext uri="{FF2B5EF4-FFF2-40B4-BE49-F238E27FC236}">
                <a16:creationId xmlns:a16="http://schemas.microsoft.com/office/drawing/2014/main" id="{1043ACC5-76E5-EA4A-895B-0086431C420B}"/>
              </a:ext>
            </a:extLst>
          </p:cNvPr>
          <p:cNvSpPr txBox="1"/>
          <p:nvPr/>
        </p:nvSpPr>
        <p:spPr>
          <a:xfrm>
            <a:off x="4089587" y="4157930"/>
            <a:ext cx="846186" cy="646331"/>
          </a:xfrm>
          <a:prstGeom prst="rect">
            <a:avLst/>
          </a:prstGeom>
          <a:noFill/>
        </p:spPr>
        <p:txBody>
          <a:bodyPr wrap="square" rtlCol="0">
            <a:spAutoFit/>
          </a:bodyPr>
          <a:lstStyle/>
          <a:p>
            <a:pPr algn="ctr"/>
            <a:r>
              <a:rPr lang="zh-CN" altLang="en-US" sz="1200" b="1" dirty="0">
                <a:solidFill>
                  <a:srgbClr val="0070C0"/>
                </a:solidFill>
                <a:latin typeface="+mn-ea"/>
                <a:sym typeface="Century Gothic" panose="020B0502020202020204" pitchFamily="34" charset="0"/>
              </a:rPr>
              <a:t>合成孔径雷达的多模态视觉</a:t>
            </a:r>
          </a:p>
        </p:txBody>
      </p:sp>
      <p:sp>
        <p:nvSpPr>
          <p:cNvPr id="12" name="椭圆 11">
            <a:extLst>
              <a:ext uri="{FF2B5EF4-FFF2-40B4-BE49-F238E27FC236}">
                <a16:creationId xmlns:a16="http://schemas.microsoft.com/office/drawing/2014/main" id="{7BE4AA61-0D9A-834A-B942-9651B28F18F3}"/>
              </a:ext>
            </a:extLst>
          </p:cNvPr>
          <p:cNvSpPr/>
          <p:nvPr/>
        </p:nvSpPr>
        <p:spPr bwMode="auto">
          <a:xfrm>
            <a:off x="3009579" y="5020604"/>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TextBox 35">
            <a:extLst>
              <a:ext uri="{FF2B5EF4-FFF2-40B4-BE49-F238E27FC236}">
                <a16:creationId xmlns:a16="http://schemas.microsoft.com/office/drawing/2014/main" id="{C5D23FED-C33A-A64D-9F6D-FA5FEB7535C0}"/>
              </a:ext>
            </a:extLst>
          </p:cNvPr>
          <p:cNvSpPr txBox="1"/>
          <p:nvPr/>
        </p:nvSpPr>
        <p:spPr>
          <a:xfrm>
            <a:off x="3116548" y="5200623"/>
            <a:ext cx="846186" cy="646331"/>
          </a:xfrm>
          <a:prstGeom prst="rect">
            <a:avLst/>
          </a:prstGeom>
          <a:noFill/>
        </p:spPr>
        <p:txBody>
          <a:bodyPr wrap="square" rtlCol="0">
            <a:spAutoFit/>
          </a:bodyPr>
          <a:lstStyle/>
          <a:p>
            <a:pPr algn="ctr"/>
            <a:r>
              <a:rPr lang="en-US" altLang="zh-CN" sz="1200" b="1" dirty="0">
                <a:solidFill>
                  <a:srgbClr val="0070C0"/>
                </a:solidFill>
                <a:latin typeface="+mn-ea"/>
                <a:sym typeface="Century Gothic" panose="020B0502020202020204" pitchFamily="34" charset="0"/>
              </a:rPr>
              <a:t>AI </a:t>
            </a:r>
            <a:r>
              <a:rPr lang="zh-CN" altLang="en-US" sz="1200" b="1" dirty="0">
                <a:solidFill>
                  <a:srgbClr val="0070C0"/>
                </a:solidFill>
                <a:latin typeface="+mn-ea"/>
                <a:sym typeface="Century Gothic" panose="020B0502020202020204" pitchFamily="34" charset="0"/>
              </a:rPr>
              <a:t>辅助优化培训计划</a:t>
            </a:r>
          </a:p>
        </p:txBody>
      </p:sp>
      <p:sp>
        <p:nvSpPr>
          <p:cNvPr id="14" name="矩形 13">
            <a:extLst>
              <a:ext uri="{FF2B5EF4-FFF2-40B4-BE49-F238E27FC236}">
                <a16:creationId xmlns:a16="http://schemas.microsoft.com/office/drawing/2014/main" id="{8E8FEDB8-7C3F-C44D-A40E-61E162678CD8}"/>
              </a:ext>
            </a:extLst>
          </p:cNvPr>
          <p:cNvSpPr/>
          <p:nvPr/>
        </p:nvSpPr>
        <p:spPr>
          <a:xfrm>
            <a:off x="4557262" y="1375983"/>
            <a:ext cx="6420654" cy="1023742"/>
          </a:xfrm>
          <a:prstGeom prst="rect">
            <a:avLst/>
          </a:prstGeom>
        </p:spPr>
        <p:txBody>
          <a:bodyPr wrap="square">
            <a:spAutoFit/>
          </a:bodyPr>
          <a:lstStyle/>
          <a:p>
            <a:pPr algn="just">
              <a:lnSpc>
                <a:spcPct val="150000"/>
              </a:lnSpc>
            </a:pPr>
            <a:r>
              <a:rPr lang="en-US" altLang="zh-CN" sz="1400" b="0" i="0" dirty="0">
                <a:effectLst/>
                <a:latin typeface="Roboto" panose="02000000000000000000" pitchFamily="2" charset="0"/>
              </a:rPr>
              <a:t>Air Guardian</a:t>
            </a:r>
            <a:r>
              <a:rPr lang="zh-CN" altLang="en-US" sz="1400" b="0" i="0" dirty="0">
                <a:effectLst/>
                <a:latin typeface="Roboto" panose="02000000000000000000" pitchFamily="2" charset="0"/>
              </a:rPr>
              <a:t>旨在通过开发用于增强和放大人类决策的算法和工具来推进</a:t>
            </a:r>
            <a:r>
              <a:rPr lang="en-US" altLang="zh-CN" sz="1400" b="0" i="0" dirty="0">
                <a:effectLst/>
                <a:latin typeface="Roboto" panose="02000000000000000000" pitchFamily="2" charset="0"/>
              </a:rPr>
              <a:t>AI</a:t>
            </a:r>
            <a:r>
              <a:rPr lang="zh-CN" altLang="en-US" sz="1400" b="0" i="0" dirty="0">
                <a:effectLst/>
                <a:latin typeface="Roboto" panose="02000000000000000000" pitchFamily="2" charset="0"/>
              </a:rPr>
              <a:t>和自主性。</a:t>
            </a:r>
            <a:r>
              <a:rPr lang="en-US" altLang="zh-CN" sz="1400" b="0" i="0" dirty="0">
                <a:effectLst/>
                <a:latin typeface="Roboto" panose="02000000000000000000" pitchFamily="2" charset="0"/>
              </a:rPr>
              <a:t>AI Guardian</a:t>
            </a:r>
            <a:r>
              <a:rPr lang="zh-CN" altLang="en-US" sz="1400" b="0" i="0" dirty="0">
                <a:effectLst/>
                <a:latin typeface="Roboto" panose="02000000000000000000" pitchFamily="2" charset="0"/>
              </a:rPr>
              <a:t>通过使用过去的数据建议行动并融合来自传感器和信息源的输入来协助人类。</a:t>
            </a:r>
            <a:endParaRPr lang="zh-CN" altLang="en-US" sz="1400" dirty="0">
              <a:latin typeface="+mn-ea"/>
              <a:sym typeface="Century Gothic" panose="020B0502020202020204" pitchFamily="34" charset="0"/>
            </a:endParaRPr>
          </a:p>
        </p:txBody>
      </p:sp>
      <p:sp>
        <p:nvSpPr>
          <p:cNvPr id="15" name="矩形 14">
            <a:extLst>
              <a:ext uri="{FF2B5EF4-FFF2-40B4-BE49-F238E27FC236}">
                <a16:creationId xmlns:a16="http://schemas.microsoft.com/office/drawing/2014/main" id="{28FA6671-5560-8E40-9A6D-E6CCAA744447}"/>
              </a:ext>
            </a:extLst>
          </p:cNvPr>
          <p:cNvSpPr/>
          <p:nvPr/>
        </p:nvSpPr>
        <p:spPr>
          <a:xfrm>
            <a:off x="5073910" y="2683012"/>
            <a:ext cx="6420654" cy="695255"/>
          </a:xfrm>
          <a:prstGeom prst="rect">
            <a:avLst/>
          </a:prstGeom>
        </p:spPr>
        <p:txBody>
          <a:bodyPr wrap="square">
            <a:spAutoFit/>
          </a:bodyPr>
          <a:lstStyle/>
          <a:p>
            <a:pPr algn="just">
              <a:lnSpc>
                <a:spcPct val="150000"/>
              </a:lnSpc>
            </a:pPr>
            <a:r>
              <a:rPr lang="zh-CN" altLang="en-US" sz="1400" b="0" i="0" dirty="0">
                <a:effectLst/>
                <a:latin typeface="Roboto" panose="02000000000000000000" pitchFamily="2" charset="0"/>
              </a:rPr>
              <a:t>该项目旨在开发一种新的框架和算法类，使无人机系统能够在模拟器环境中学习复杂的多智能体行为，然后将他们的知识从模拟无缝转移到现实世界的现场环境。</a:t>
            </a:r>
            <a:endParaRPr lang="zh-CN" altLang="en-US" sz="1400" dirty="0">
              <a:latin typeface="+mn-ea"/>
              <a:sym typeface="Century Gothic" panose="020B0502020202020204" pitchFamily="34" charset="0"/>
            </a:endParaRPr>
          </a:p>
        </p:txBody>
      </p:sp>
      <p:sp>
        <p:nvSpPr>
          <p:cNvPr id="16" name="矩形 15">
            <a:extLst>
              <a:ext uri="{FF2B5EF4-FFF2-40B4-BE49-F238E27FC236}">
                <a16:creationId xmlns:a16="http://schemas.microsoft.com/office/drawing/2014/main" id="{8C0F0179-17D3-B24D-803A-A71B32B7B767}"/>
              </a:ext>
            </a:extLst>
          </p:cNvPr>
          <p:cNvSpPr/>
          <p:nvPr/>
        </p:nvSpPr>
        <p:spPr>
          <a:xfrm>
            <a:off x="5123217" y="3858476"/>
            <a:ext cx="6420654" cy="1025474"/>
          </a:xfrm>
          <a:prstGeom prst="rect">
            <a:avLst/>
          </a:prstGeom>
        </p:spPr>
        <p:txBody>
          <a:bodyPr wrap="square">
            <a:spAutoFit/>
          </a:bodyPr>
          <a:lstStyle/>
          <a:p>
            <a:pPr algn="just">
              <a:lnSpc>
                <a:spcPct val="150000"/>
              </a:lnSpc>
            </a:pPr>
            <a:r>
              <a:rPr lang="zh-CN" altLang="en-US" sz="1400" b="0" i="0" dirty="0">
                <a:effectLst/>
                <a:latin typeface="Roboto" panose="02000000000000000000" pitchFamily="2" charset="0"/>
              </a:rPr>
              <a:t>合成孔径雷达（</a:t>
            </a:r>
            <a:r>
              <a:rPr lang="en-US" altLang="zh-CN" sz="1400" b="0" i="0" dirty="0">
                <a:effectLst/>
                <a:latin typeface="Roboto" panose="02000000000000000000" pitchFamily="2" charset="0"/>
              </a:rPr>
              <a:t>SAR</a:t>
            </a:r>
            <a:r>
              <a:rPr lang="zh-CN" altLang="en-US" sz="1400" b="0" i="0" dirty="0">
                <a:effectLst/>
                <a:latin typeface="Roboto" panose="02000000000000000000" pitchFamily="2" charset="0"/>
              </a:rPr>
              <a:t>）是一种雷达成像技术，能够产生高分辨率的景观图像。由于</a:t>
            </a:r>
            <a:r>
              <a:rPr lang="en-US" altLang="zh-CN" sz="1400" b="0" i="0" dirty="0">
                <a:effectLst/>
                <a:latin typeface="Roboto" panose="02000000000000000000" pitchFamily="2" charset="0"/>
              </a:rPr>
              <a:t>SAR</a:t>
            </a:r>
            <a:r>
              <a:rPr lang="zh-CN" altLang="en-US" sz="1400" b="0" i="0" dirty="0">
                <a:effectLst/>
                <a:latin typeface="Roboto" panose="02000000000000000000" pitchFamily="2" charset="0"/>
              </a:rPr>
              <a:t>成像能够在所有天气和照明条件下生成图像，因此与光学系统相比，</a:t>
            </a:r>
            <a:r>
              <a:rPr lang="en-US" altLang="zh-CN" sz="1400" b="0" i="0" dirty="0">
                <a:effectLst/>
                <a:latin typeface="Roboto" panose="02000000000000000000" pitchFamily="2" charset="0"/>
              </a:rPr>
              <a:t>SAR</a:t>
            </a:r>
            <a:r>
              <a:rPr lang="zh-CN" altLang="en-US" sz="1400" b="0" i="0" dirty="0">
                <a:effectLst/>
                <a:latin typeface="Roboto" panose="02000000000000000000" pitchFamily="2" charset="0"/>
              </a:rPr>
              <a:t>成像在人道主义援助和救灾（</a:t>
            </a:r>
            <a:r>
              <a:rPr lang="en-US" altLang="zh-CN" sz="1400" b="0" i="0" dirty="0">
                <a:effectLst/>
                <a:latin typeface="Roboto" panose="02000000000000000000" pitchFamily="2" charset="0"/>
              </a:rPr>
              <a:t>HADR</a:t>
            </a:r>
            <a:r>
              <a:rPr lang="zh-CN" altLang="en-US" sz="1400" b="0" i="0" dirty="0">
                <a:effectLst/>
                <a:latin typeface="Roboto" panose="02000000000000000000" pitchFamily="2" charset="0"/>
              </a:rPr>
              <a:t>）任务中具有优势。</a:t>
            </a:r>
            <a:endParaRPr lang="zh-CN" altLang="en-US" sz="1400" dirty="0">
              <a:latin typeface="+mn-ea"/>
              <a:sym typeface="Century Gothic" panose="020B0502020202020204" pitchFamily="34" charset="0"/>
            </a:endParaRPr>
          </a:p>
        </p:txBody>
      </p:sp>
      <p:sp>
        <p:nvSpPr>
          <p:cNvPr id="17" name="矩形 16">
            <a:extLst>
              <a:ext uri="{FF2B5EF4-FFF2-40B4-BE49-F238E27FC236}">
                <a16:creationId xmlns:a16="http://schemas.microsoft.com/office/drawing/2014/main" id="{EE09F55C-810A-9942-83A3-4A91C6FCB64C}"/>
              </a:ext>
            </a:extLst>
          </p:cNvPr>
          <p:cNvSpPr/>
          <p:nvPr/>
        </p:nvSpPr>
        <p:spPr>
          <a:xfrm>
            <a:off x="4448618" y="5261423"/>
            <a:ext cx="6420654" cy="695255"/>
          </a:xfrm>
          <a:prstGeom prst="rect">
            <a:avLst/>
          </a:prstGeom>
        </p:spPr>
        <p:txBody>
          <a:bodyPr wrap="square">
            <a:spAutoFit/>
          </a:bodyPr>
          <a:lstStyle/>
          <a:p>
            <a:pPr algn="just">
              <a:lnSpc>
                <a:spcPct val="150000"/>
              </a:lnSpc>
            </a:pPr>
            <a:r>
              <a:rPr lang="zh-CN" altLang="en-US" sz="1400" b="0" i="0" dirty="0">
                <a:effectLst/>
                <a:latin typeface="Roboto" panose="02000000000000000000" pitchFamily="2" charset="0"/>
              </a:rPr>
              <a:t>该项目旨在实现飞机飞行调度的自动化，以提高调度效率和在存在不确定性时的稳健性。这将优化培训飞行时间表，同时提供可解释性并消除决策中的孤岛。</a:t>
            </a:r>
            <a:endParaRPr lang="zh-CN" altLang="en-US" sz="1400" dirty="0">
              <a:latin typeface="+mn-ea"/>
              <a:sym typeface="Century Gothic" panose="020B0502020202020204" pitchFamily="34"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7101" y="255220"/>
            <a:ext cx="970274" cy="965518"/>
          </a:xfrm>
          <a:prstGeom prst="rect">
            <a:avLst/>
          </a:prstGeom>
        </p:spPr>
      </p:pic>
    </p:spTree>
    <p:extLst>
      <p:ext uri="{BB962C8B-B14F-4D97-AF65-F5344CB8AC3E}">
        <p14:creationId xmlns:p14="http://schemas.microsoft.com/office/powerpoint/2010/main" val="17795488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8" grpId="0" animBg="1"/>
      <p:bldP spid="9" grpId="0"/>
      <p:bldP spid="10" grpId="0" animBg="1"/>
      <p:bldP spid="11" grpId="0"/>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608562-55E6-2E43-A639-9638999EE3E0}"/>
              </a:ext>
            </a:extLst>
          </p:cNvPr>
          <p:cNvSpPr txBox="1"/>
          <p:nvPr/>
        </p:nvSpPr>
        <p:spPr>
          <a:xfrm>
            <a:off x="457200" y="254000"/>
            <a:ext cx="1620957" cy="523220"/>
          </a:xfrm>
          <a:prstGeom prst="rect">
            <a:avLst/>
          </a:prstGeom>
          <a:noFill/>
        </p:spPr>
        <p:txBody>
          <a:bodyPr wrap="none" rtlCol="0">
            <a:spAutoFit/>
          </a:bodyPr>
          <a:lstStyle/>
          <a:p>
            <a:r>
              <a:rPr kumimoji="1" lang="zh-CN" altLang="en-US" sz="2800" dirty="0">
                <a:solidFill>
                  <a:schemeClr val="bg1"/>
                </a:solidFill>
                <a:latin typeface="+mj-ea"/>
                <a:ea typeface="+mj-ea"/>
              </a:rPr>
              <a:t>项目内容</a:t>
            </a:r>
          </a:p>
        </p:txBody>
      </p:sp>
      <p:sp>
        <p:nvSpPr>
          <p:cNvPr id="3" name="Freeform 5">
            <a:extLst>
              <a:ext uri="{FF2B5EF4-FFF2-40B4-BE49-F238E27FC236}">
                <a16:creationId xmlns:a16="http://schemas.microsoft.com/office/drawing/2014/main" id="{0A14B977-1FCF-E242-A2DF-526F0981DBBA}"/>
              </a:ext>
            </a:extLst>
          </p:cNvPr>
          <p:cNvSpPr>
            <a:spLocks/>
          </p:cNvSpPr>
          <p:nvPr/>
        </p:nvSpPr>
        <p:spPr bwMode="auto">
          <a:xfrm>
            <a:off x="2526927" y="1584325"/>
            <a:ext cx="1763713" cy="1690688"/>
          </a:xfrm>
          <a:custGeom>
            <a:avLst/>
            <a:gdLst>
              <a:gd name="T0" fmla="*/ 1241 w 2596"/>
              <a:gd name="T1" fmla="*/ 0 h 2483"/>
              <a:gd name="T2" fmla="*/ 2480 w 2596"/>
              <a:gd name="T3" fmla="*/ 1158 h 2483"/>
              <a:gd name="T4" fmla="*/ 2596 w 2596"/>
              <a:gd name="T5" fmla="*/ 1158 h 2483"/>
              <a:gd name="T6" fmla="*/ 2495 w 2596"/>
              <a:gd name="T7" fmla="*/ 1279 h 2483"/>
              <a:gd name="T8" fmla="*/ 2394 w 2596"/>
              <a:gd name="T9" fmla="*/ 1400 h 2483"/>
              <a:gd name="T10" fmla="*/ 2293 w 2596"/>
              <a:gd name="T11" fmla="*/ 1279 h 2483"/>
              <a:gd name="T12" fmla="*/ 2192 w 2596"/>
              <a:gd name="T13" fmla="*/ 1158 h 2483"/>
              <a:gd name="T14" fmla="*/ 2320 w 2596"/>
              <a:gd name="T15" fmla="*/ 1158 h 2483"/>
              <a:gd name="T16" fmla="*/ 1241 w 2596"/>
              <a:gd name="T17" fmla="*/ 159 h 2483"/>
              <a:gd name="T18" fmla="*/ 159 w 2596"/>
              <a:gd name="T19" fmla="*/ 1241 h 2483"/>
              <a:gd name="T20" fmla="*/ 1241 w 2596"/>
              <a:gd name="T21" fmla="*/ 2323 h 2483"/>
              <a:gd name="T22" fmla="*/ 1241 w 2596"/>
              <a:gd name="T23" fmla="*/ 2483 h 2483"/>
              <a:gd name="T24" fmla="*/ 0 w 2596"/>
              <a:gd name="T25" fmla="*/ 1241 h 2483"/>
              <a:gd name="T26" fmla="*/ 1241 w 2596"/>
              <a:gd name="T27" fmla="*/ 0 h 2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6" h="2483">
                <a:moveTo>
                  <a:pt x="1241" y="0"/>
                </a:moveTo>
                <a:cubicBezTo>
                  <a:pt x="1899" y="0"/>
                  <a:pt x="2437" y="511"/>
                  <a:pt x="2480" y="1158"/>
                </a:cubicBezTo>
                <a:lnTo>
                  <a:pt x="2596" y="1158"/>
                </a:lnTo>
                <a:lnTo>
                  <a:pt x="2495" y="1279"/>
                </a:lnTo>
                <a:lnTo>
                  <a:pt x="2394" y="1400"/>
                </a:lnTo>
                <a:lnTo>
                  <a:pt x="2293" y="1279"/>
                </a:lnTo>
                <a:lnTo>
                  <a:pt x="2192" y="1158"/>
                </a:lnTo>
                <a:lnTo>
                  <a:pt x="2320" y="1158"/>
                </a:lnTo>
                <a:cubicBezTo>
                  <a:pt x="2278" y="600"/>
                  <a:pt x="1811" y="159"/>
                  <a:pt x="1241" y="159"/>
                </a:cubicBezTo>
                <a:cubicBezTo>
                  <a:pt x="644" y="159"/>
                  <a:pt x="159" y="644"/>
                  <a:pt x="159" y="1241"/>
                </a:cubicBezTo>
                <a:cubicBezTo>
                  <a:pt x="159" y="1839"/>
                  <a:pt x="644" y="2323"/>
                  <a:pt x="1241" y="2323"/>
                </a:cubicBezTo>
                <a:lnTo>
                  <a:pt x="1241" y="2483"/>
                </a:lnTo>
                <a:cubicBezTo>
                  <a:pt x="556" y="2483"/>
                  <a:pt x="0" y="1927"/>
                  <a:pt x="0" y="1241"/>
                </a:cubicBezTo>
                <a:cubicBezTo>
                  <a:pt x="0" y="556"/>
                  <a:pt x="556" y="0"/>
                  <a:pt x="1241" y="0"/>
                </a:cubicBezTo>
                <a:close/>
              </a:path>
            </a:pathLst>
          </a:custGeom>
          <a:solidFill>
            <a:srgbClr val="0070C0"/>
          </a:solidFill>
          <a:ln w="28575" cap="flat">
            <a:no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 name="Freeform 6">
            <a:extLst>
              <a:ext uri="{FF2B5EF4-FFF2-40B4-BE49-F238E27FC236}">
                <a16:creationId xmlns:a16="http://schemas.microsoft.com/office/drawing/2014/main" id="{482A3F1B-58C7-E14C-BDDA-4CDC286CD3B3}"/>
              </a:ext>
            </a:extLst>
          </p:cNvPr>
          <p:cNvSpPr>
            <a:spLocks/>
          </p:cNvSpPr>
          <p:nvPr/>
        </p:nvSpPr>
        <p:spPr bwMode="auto">
          <a:xfrm rot="911240">
            <a:off x="3617540" y="2747963"/>
            <a:ext cx="1892300" cy="1804988"/>
          </a:xfrm>
          <a:custGeom>
            <a:avLst/>
            <a:gdLst>
              <a:gd name="T0" fmla="*/ 2570 w 2787"/>
              <a:gd name="T1" fmla="*/ 988 h 2650"/>
              <a:gd name="T2" fmla="*/ 1882 w 2787"/>
              <a:gd name="T3" fmla="*/ 2541 h 2650"/>
              <a:gd name="T4" fmla="*/ 1920 w 2787"/>
              <a:gd name="T5" fmla="*/ 2650 h 2650"/>
              <a:gd name="T6" fmla="*/ 1772 w 2787"/>
              <a:gd name="T7" fmla="*/ 2594 h 2650"/>
              <a:gd name="T8" fmla="*/ 1625 w 2787"/>
              <a:gd name="T9" fmla="*/ 2539 h 2650"/>
              <a:gd name="T10" fmla="*/ 1706 w 2787"/>
              <a:gd name="T11" fmla="*/ 2403 h 2650"/>
              <a:gd name="T12" fmla="*/ 1786 w 2787"/>
              <a:gd name="T13" fmla="*/ 2268 h 2650"/>
              <a:gd name="T14" fmla="*/ 1829 w 2787"/>
              <a:gd name="T15" fmla="*/ 2390 h 2650"/>
              <a:gd name="T16" fmla="*/ 2419 w 2787"/>
              <a:gd name="T17" fmla="*/ 1041 h 2650"/>
              <a:gd name="T18" fmla="*/ 1041 w 2787"/>
              <a:gd name="T19" fmla="*/ 377 h 2650"/>
              <a:gd name="T20" fmla="*/ 376 w 2787"/>
              <a:gd name="T21" fmla="*/ 1755 h 2650"/>
              <a:gd name="T22" fmla="*/ 226 w 2787"/>
              <a:gd name="T23" fmla="*/ 1808 h 2650"/>
              <a:gd name="T24" fmla="*/ 988 w 2787"/>
              <a:gd name="T25" fmla="*/ 226 h 2650"/>
              <a:gd name="T26" fmla="*/ 2570 w 2787"/>
              <a:gd name="T27" fmla="*/ 988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7" h="2650">
                <a:moveTo>
                  <a:pt x="2570" y="988"/>
                </a:moveTo>
                <a:cubicBezTo>
                  <a:pt x="2787" y="1610"/>
                  <a:pt x="2480" y="2288"/>
                  <a:pt x="1882" y="2541"/>
                </a:cubicBezTo>
                <a:lnTo>
                  <a:pt x="1920" y="2650"/>
                </a:lnTo>
                <a:lnTo>
                  <a:pt x="1772" y="2594"/>
                </a:lnTo>
                <a:lnTo>
                  <a:pt x="1625" y="2539"/>
                </a:lnTo>
                <a:lnTo>
                  <a:pt x="1706" y="2403"/>
                </a:lnTo>
                <a:lnTo>
                  <a:pt x="1786" y="2268"/>
                </a:lnTo>
                <a:lnTo>
                  <a:pt x="1829" y="2390"/>
                </a:lnTo>
                <a:cubicBezTo>
                  <a:pt x="2345" y="2167"/>
                  <a:pt x="2607" y="1580"/>
                  <a:pt x="2419" y="1041"/>
                </a:cubicBezTo>
                <a:cubicBezTo>
                  <a:pt x="2222" y="477"/>
                  <a:pt x="1605" y="179"/>
                  <a:pt x="1041" y="377"/>
                </a:cubicBezTo>
                <a:cubicBezTo>
                  <a:pt x="477" y="574"/>
                  <a:pt x="179" y="1191"/>
                  <a:pt x="376" y="1755"/>
                </a:cubicBezTo>
                <a:lnTo>
                  <a:pt x="226" y="1808"/>
                </a:lnTo>
                <a:cubicBezTo>
                  <a:pt x="0" y="1160"/>
                  <a:pt x="341" y="452"/>
                  <a:pt x="988" y="226"/>
                </a:cubicBezTo>
                <a:cubicBezTo>
                  <a:pt x="1635" y="0"/>
                  <a:pt x="2343" y="341"/>
                  <a:pt x="2570" y="988"/>
                </a:cubicBezTo>
                <a:close/>
              </a:path>
            </a:pathLst>
          </a:custGeom>
          <a:solidFill>
            <a:srgbClr val="FBE54D"/>
          </a:solidFill>
          <a:ln w="28575" cap="flat">
            <a:no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5" name="Freeform 7">
            <a:extLst>
              <a:ext uri="{FF2B5EF4-FFF2-40B4-BE49-F238E27FC236}">
                <a16:creationId xmlns:a16="http://schemas.microsoft.com/office/drawing/2014/main" id="{D3D77DD9-BA05-5640-B705-88C26DD8F1D7}"/>
              </a:ext>
            </a:extLst>
          </p:cNvPr>
          <p:cNvSpPr>
            <a:spLocks/>
          </p:cNvSpPr>
          <p:nvPr/>
        </p:nvSpPr>
        <p:spPr bwMode="auto">
          <a:xfrm>
            <a:off x="2919040" y="4360863"/>
            <a:ext cx="1766888" cy="1919288"/>
          </a:xfrm>
          <a:custGeom>
            <a:avLst/>
            <a:gdLst>
              <a:gd name="T0" fmla="*/ 345 w 2601"/>
              <a:gd name="T1" fmla="*/ 778 h 2819"/>
              <a:gd name="T2" fmla="*/ 1972 w 2601"/>
              <a:gd name="T3" fmla="*/ 291 h 2819"/>
              <a:gd name="T4" fmla="*/ 1892 w 2601"/>
              <a:gd name="T5" fmla="*/ 429 h 2819"/>
              <a:gd name="T6" fmla="*/ 483 w 2601"/>
              <a:gd name="T7" fmla="*/ 858 h 2819"/>
              <a:gd name="T8" fmla="*/ 874 w 2601"/>
              <a:gd name="T9" fmla="*/ 2337 h 2819"/>
              <a:gd name="T10" fmla="*/ 2353 w 2601"/>
              <a:gd name="T11" fmla="*/ 1946 h 2819"/>
              <a:gd name="T12" fmla="*/ 2251 w 2601"/>
              <a:gd name="T13" fmla="*/ 1887 h 2819"/>
              <a:gd name="T14" fmla="*/ 2400 w 2601"/>
              <a:gd name="T15" fmla="*/ 1833 h 2819"/>
              <a:gd name="T16" fmla="*/ 2548 w 2601"/>
              <a:gd name="T17" fmla="*/ 1779 h 2819"/>
              <a:gd name="T18" fmla="*/ 2574 w 2601"/>
              <a:gd name="T19" fmla="*/ 1934 h 2819"/>
              <a:gd name="T20" fmla="*/ 2601 w 2601"/>
              <a:gd name="T21" fmla="*/ 2090 h 2819"/>
              <a:gd name="T22" fmla="*/ 2491 w 2601"/>
              <a:gd name="T23" fmla="*/ 2026 h 2819"/>
              <a:gd name="T24" fmla="*/ 794 w 2601"/>
              <a:gd name="T25" fmla="*/ 2475 h 2819"/>
              <a:gd name="T26" fmla="*/ 345 w 2601"/>
              <a:gd name="T27" fmla="*/ 77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1" h="2819">
                <a:moveTo>
                  <a:pt x="345" y="778"/>
                </a:moveTo>
                <a:cubicBezTo>
                  <a:pt x="676" y="208"/>
                  <a:pt x="1391" y="0"/>
                  <a:pt x="1972" y="291"/>
                </a:cubicBezTo>
                <a:lnTo>
                  <a:pt x="1892" y="429"/>
                </a:lnTo>
                <a:cubicBezTo>
                  <a:pt x="1387" y="182"/>
                  <a:pt x="770" y="364"/>
                  <a:pt x="483" y="858"/>
                </a:cubicBezTo>
                <a:cubicBezTo>
                  <a:pt x="182" y="1374"/>
                  <a:pt x="358" y="2037"/>
                  <a:pt x="874" y="2337"/>
                </a:cubicBezTo>
                <a:cubicBezTo>
                  <a:pt x="1391" y="2637"/>
                  <a:pt x="2053" y="2462"/>
                  <a:pt x="2353" y="1946"/>
                </a:cubicBezTo>
                <a:lnTo>
                  <a:pt x="2251" y="1887"/>
                </a:lnTo>
                <a:lnTo>
                  <a:pt x="2400" y="1833"/>
                </a:lnTo>
                <a:lnTo>
                  <a:pt x="2548" y="1779"/>
                </a:lnTo>
                <a:lnTo>
                  <a:pt x="2574" y="1934"/>
                </a:lnTo>
                <a:lnTo>
                  <a:pt x="2601" y="2090"/>
                </a:lnTo>
                <a:lnTo>
                  <a:pt x="2491" y="2026"/>
                </a:lnTo>
                <a:cubicBezTo>
                  <a:pt x="2146" y="2618"/>
                  <a:pt x="1387" y="2819"/>
                  <a:pt x="794" y="2475"/>
                </a:cubicBezTo>
                <a:cubicBezTo>
                  <a:pt x="201" y="2130"/>
                  <a:pt x="0" y="1370"/>
                  <a:pt x="345" y="778"/>
                </a:cubicBezTo>
                <a:close/>
              </a:path>
            </a:pathLst>
          </a:custGeom>
          <a:solidFill>
            <a:srgbClr val="0070C0"/>
          </a:solidFill>
          <a:ln w="28575" cap="flat">
            <a:no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 name="文本框 5">
            <a:extLst>
              <a:ext uri="{FF2B5EF4-FFF2-40B4-BE49-F238E27FC236}">
                <a16:creationId xmlns:a16="http://schemas.microsoft.com/office/drawing/2014/main" id="{6E55AEC3-5F11-644E-BF89-8609F83D2192}"/>
              </a:ext>
            </a:extLst>
          </p:cNvPr>
          <p:cNvSpPr txBox="1"/>
          <p:nvPr/>
        </p:nvSpPr>
        <p:spPr>
          <a:xfrm>
            <a:off x="2801139" y="1829504"/>
            <a:ext cx="1041117" cy="1200329"/>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mj-ea"/>
                <a:ea typeface="+mj-ea"/>
                <a:sym typeface="Century Gothic" panose="020B0502020202020204" pitchFamily="34" charset="0"/>
              </a:rPr>
              <a:t>地球智能引擎</a:t>
            </a:r>
          </a:p>
        </p:txBody>
      </p:sp>
      <p:sp>
        <p:nvSpPr>
          <p:cNvPr id="7" name="文本框 6">
            <a:extLst>
              <a:ext uri="{FF2B5EF4-FFF2-40B4-BE49-F238E27FC236}">
                <a16:creationId xmlns:a16="http://schemas.microsoft.com/office/drawing/2014/main" id="{64D11DFE-D2D1-5140-AEA4-FEB1A59E7B10}"/>
              </a:ext>
            </a:extLst>
          </p:cNvPr>
          <p:cNvSpPr txBox="1"/>
          <p:nvPr/>
        </p:nvSpPr>
        <p:spPr>
          <a:xfrm>
            <a:off x="4063938" y="3129098"/>
            <a:ext cx="1108597" cy="1200329"/>
          </a:xfrm>
          <a:prstGeom prst="rect">
            <a:avLst/>
          </a:prstGeom>
          <a:noFill/>
        </p:spPr>
        <p:txBody>
          <a:bodyPr wrap="square" rtlCol="0">
            <a:spAutoFit/>
          </a:bodyPr>
          <a:lstStyle>
            <a:defPPr>
              <a:defRPr lang="zh-CN"/>
            </a:defPPr>
            <a:lvl1pPr algn="ctr">
              <a:defRPr sz="2800" b="1">
                <a:latin typeface="+mj-ea"/>
                <a:ea typeface="+mj-ea"/>
              </a:defRPr>
            </a:lvl1pPr>
          </a:lstStyle>
          <a:p>
            <a:r>
              <a:rPr lang="zh-CN" altLang="en-US" sz="2400" dirty="0">
                <a:solidFill>
                  <a:schemeClr val="tx1">
                    <a:lumMod val="75000"/>
                    <a:lumOff val="25000"/>
                  </a:schemeClr>
                </a:solidFill>
                <a:sym typeface="Century Gothic" panose="020B0502020202020204" pitchFamily="34" charset="0"/>
              </a:rPr>
              <a:t>数据中心和边缘计算</a:t>
            </a:r>
          </a:p>
        </p:txBody>
      </p:sp>
      <p:sp>
        <p:nvSpPr>
          <p:cNvPr id="8" name="文本框 7">
            <a:extLst>
              <a:ext uri="{FF2B5EF4-FFF2-40B4-BE49-F238E27FC236}">
                <a16:creationId xmlns:a16="http://schemas.microsoft.com/office/drawing/2014/main" id="{F4EBB838-DC69-354A-8F76-4F5C45F93831}"/>
              </a:ext>
            </a:extLst>
          </p:cNvPr>
          <p:cNvSpPr txBox="1"/>
          <p:nvPr/>
        </p:nvSpPr>
        <p:spPr>
          <a:xfrm>
            <a:off x="3299885" y="4858176"/>
            <a:ext cx="1216484" cy="830997"/>
          </a:xfrm>
          <a:prstGeom prst="rect">
            <a:avLst/>
          </a:prstGeom>
          <a:noFill/>
        </p:spPr>
        <p:txBody>
          <a:bodyPr wrap="square" rtlCol="0">
            <a:spAutoFit/>
          </a:bodyPr>
          <a:lstStyle>
            <a:defPPr>
              <a:defRPr lang="zh-CN"/>
            </a:defPPr>
            <a:lvl1pPr algn="ctr">
              <a:defRPr sz="2800" b="1">
                <a:latin typeface="+mj-ea"/>
                <a:ea typeface="+mj-ea"/>
              </a:defRPr>
            </a:lvl1pPr>
          </a:lstStyle>
          <a:p>
            <a:r>
              <a:rPr lang="zh-CN" altLang="en-US" sz="2400" dirty="0">
                <a:solidFill>
                  <a:schemeClr val="tx1">
                    <a:lumMod val="75000"/>
                    <a:lumOff val="25000"/>
                  </a:schemeClr>
                </a:solidFill>
                <a:sym typeface="Century Gothic" panose="020B0502020202020204" pitchFamily="34" charset="0"/>
              </a:rPr>
              <a:t>对话式交互</a:t>
            </a:r>
          </a:p>
        </p:txBody>
      </p:sp>
      <p:sp>
        <p:nvSpPr>
          <p:cNvPr id="9" name="Text Box 5">
            <a:extLst>
              <a:ext uri="{FF2B5EF4-FFF2-40B4-BE49-F238E27FC236}">
                <a16:creationId xmlns:a16="http://schemas.microsoft.com/office/drawing/2014/main" id="{3CE1387D-E753-4644-90D5-84713CBF4076}"/>
              </a:ext>
            </a:extLst>
          </p:cNvPr>
          <p:cNvSpPr txBox="1">
            <a:spLocks noChangeArrowheads="1"/>
          </p:cNvSpPr>
          <p:nvPr/>
        </p:nvSpPr>
        <p:spPr bwMode="auto">
          <a:xfrm>
            <a:off x="4401063" y="1268413"/>
            <a:ext cx="3614554" cy="152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1600">
                <a:solidFill>
                  <a:schemeClr val="accent1"/>
                </a:solidFill>
                <a:latin typeface="微软雅黑" pitchFamily="34" charset="-122"/>
                <a:ea typeface="微软雅黑" pitchFamily="34" charset="-122"/>
              </a:defRPr>
            </a:lvl1pPr>
          </a:lstStyle>
          <a:p>
            <a:pPr>
              <a:lnSpc>
                <a:spcPct val="150000"/>
              </a:lnSpc>
            </a:pPr>
            <a:r>
              <a:rPr lang="zh-CN" altLang="en-US" b="0" i="0" dirty="0">
                <a:solidFill>
                  <a:schemeClr val="tx1"/>
                </a:solidFill>
                <a:effectLst/>
                <a:latin typeface="Roboto" panose="02000000000000000000" pitchFamily="2" charset="0"/>
              </a:rPr>
              <a:t>地球智能（</a:t>
            </a:r>
            <a:r>
              <a:rPr lang="en-US" altLang="zh-CN" b="0" i="0" dirty="0">
                <a:solidFill>
                  <a:schemeClr val="tx1"/>
                </a:solidFill>
                <a:effectLst/>
                <a:latin typeface="Roboto" panose="02000000000000000000" pitchFamily="2" charset="0"/>
              </a:rPr>
              <a:t>EI</a:t>
            </a:r>
            <a:r>
              <a:rPr lang="zh-CN" altLang="en-US" b="0" i="0" dirty="0">
                <a:solidFill>
                  <a:schemeClr val="tx1"/>
                </a:solidFill>
                <a:effectLst/>
                <a:latin typeface="Roboto" panose="02000000000000000000" pitchFamily="2" charset="0"/>
              </a:rPr>
              <a:t>）天气和气候引擎包括一个新颖的</a:t>
            </a:r>
            <a:r>
              <a:rPr lang="en-US" altLang="zh-CN" b="0" i="0" dirty="0">
                <a:solidFill>
                  <a:schemeClr val="tx1"/>
                </a:solidFill>
                <a:effectLst/>
                <a:latin typeface="Roboto" panose="02000000000000000000" pitchFamily="2" charset="0"/>
              </a:rPr>
              <a:t>AI</a:t>
            </a:r>
            <a:r>
              <a:rPr lang="zh-CN" altLang="en-US" b="0" i="0" dirty="0">
                <a:solidFill>
                  <a:schemeClr val="tx1"/>
                </a:solidFill>
                <a:effectLst/>
                <a:latin typeface="Roboto" panose="02000000000000000000" pitchFamily="2" charset="0"/>
              </a:rPr>
              <a:t>测试平台，以支持美国空军的快速，有效的决策以及长期的战略规划和行动。</a:t>
            </a:r>
            <a:endParaRPr lang="zh-CN" altLang="en-US" dirty="0">
              <a:solidFill>
                <a:schemeClr val="tx1"/>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0" name="Text Box 5">
            <a:extLst>
              <a:ext uri="{FF2B5EF4-FFF2-40B4-BE49-F238E27FC236}">
                <a16:creationId xmlns:a16="http://schemas.microsoft.com/office/drawing/2014/main" id="{525DD650-F94D-A04E-A66C-8ABBE35E3B1F}"/>
              </a:ext>
            </a:extLst>
          </p:cNvPr>
          <p:cNvSpPr txBox="1">
            <a:spLocks noChangeArrowheads="1"/>
          </p:cNvSpPr>
          <p:nvPr/>
        </p:nvSpPr>
        <p:spPr bwMode="auto">
          <a:xfrm>
            <a:off x="126895" y="3168244"/>
            <a:ext cx="3096358" cy="189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1800">
                <a:latin typeface="+mn-ea"/>
                <a:ea typeface="微软雅黑" pitchFamily="34" charset="-122"/>
              </a:defRPr>
            </a:lvl1pPr>
          </a:lstStyle>
          <a:p>
            <a:pPr algn="r">
              <a:lnSpc>
                <a:spcPct val="150000"/>
              </a:lnSpc>
            </a:pPr>
            <a:r>
              <a:rPr lang="zh-CN" altLang="en-US" sz="1600" b="0" i="0" dirty="0">
                <a:effectLst/>
                <a:latin typeface="Roboto" panose="02000000000000000000" pitchFamily="2" charset="0"/>
              </a:rPr>
              <a:t>在现代和传统硬件平台上实现性能和可移植性。我们在编程语言、编译器技术、综合检测、分析生产力工具和并行算法领域进行创新。</a:t>
            </a:r>
            <a:endParaRPr lang="zh-CN" altLang="en-US" sz="16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Text Box 5">
            <a:extLst>
              <a:ext uri="{FF2B5EF4-FFF2-40B4-BE49-F238E27FC236}">
                <a16:creationId xmlns:a16="http://schemas.microsoft.com/office/drawing/2014/main" id="{E63A331F-731D-5340-9780-67D7C20705AB}"/>
              </a:ext>
            </a:extLst>
          </p:cNvPr>
          <p:cNvSpPr txBox="1">
            <a:spLocks noChangeArrowheads="1"/>
          </p:cNvSpPr>
          <p:nvPr/>
        </p:nvSpPr>
        <p:spPr bwMode="auto">
          <a:xfrm>
            <a:off x="4742214" y="4905476"/>
            <a:ext cx="3722001" cy="1150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1800">
                <a:latin typeface="+mn-ea"/>
                <a:ea typeface="微软雅黑" pitchFamily="34" charset="-122"/>
              </a:defRPr>
            </a:lvl1pPr>
          </a:lstStyle>
          <a:p>
            <a:pPr algn="l">
              <a:lnSpc>
                <a:spcPct val="150000"/>
              </a:lnSpc>
            </a:pPr>
            <a:r>
              <a:rPr lang="en-US" altLang="zh-CN" sz="1600" b="0" i="0" dirty="0">
                <a:effectLst/>
                <a:latin typeface="Roboto" panose="02000000000000000000" pitchFamily="2" charset="0"/>
              </a:rPr>
              <a:t>AI</a:t>
            </a:r>
            <a:r>
              <a:rPr lang="zh-CN" altLang="en-US" sz="1600" b="0" i="0" dirty="0">
                <a:effectLst/>
                <a:latin typeface="Roboto" panose="02000000000000000000" pitchFamily="2" charset="0"/>
              </a:rPr>
              <a:t>加速器自然语言处理项目旨在推进平面</a:t>
            </a:r>
            <a:r>
              <a:rPr lang="en-US" altLang="zh-CN" sz="1600" b="0" i="0" dirty="0">
                <a:effectLst/>
                <a:latin typeface="Roboto" panose="02000000000000000000" pitchFamily="2" charset="0"/>
              </a:rPr>
              <a:t>/</a:t>
            </a:r>
            <a:r>
              <a:rPr lang="zh-CN" altLang="en-US" sz="1600" b="0" i="0" dirty="0">
                <a:effectLst/>
                <a:latin typeface="Roboto" panose="02000000000000000000" pitchFamily="2" charset="0"/>
              </a:rPr>
              <a:t>文本图像数据和空军任务上的对话代理，知识表示和预测算法。</a:t>
            </a:r>
            <a:endParaRPr lang="zh-CN" altLang="en-US" sz="1600" dirty="0">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2" name="矩形 11">
            <a:extLst>
              <a:ext uri="{FF2B5EF4-FFF2-40B4-BE49-F238E27FC236}">
                <a16:creationId xmlns:a16="http://schemas.microsoft.com/office/drawing/2014/main" id="{4FFD47F1-C96C-0243-AC50-F040B4569159}"/>
              </a:ext>
            </a:extLst>
          </p:cNvPr>
          <p:cNvSpPr/>
          <p:nvPr/>
        </p:nvSpPr>
        <p:spPr>
          <a:xfrm>
            <a:off x="8700491" y="1447143"/>
            <a:ext cx="2894348" cy="4471915"/>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101" y="255220"/>
            <a:ext cx="970274" cy="965518"/>
          </a:xfrm>
          <a:prstGeom prst="rect">
            <a:avLst/>
          </a:prstGeom>
        </p:spPr>
      </p:pic>
    </p:spTree>
    <p:extLst>
      <p:ext uri="{BB962C8B-B14F-4D97-AF65-F5344CB8AC3E}">
        <p14:creationId xmlns:p14="http://schemas.microsoft.com/office/powerpoint/2010/main" val="403850468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608562-55E6-2E43-A639-9638999EE3E0}"/>
              </a:ext>
            </a:extLst>
          </p:cNvPr>
          <p:cNvSpPr txBox="1"/>
          <p:nvPr/>
        </p:nvSpPr>
        <p:spPr>
          <a:xfrm>
            <a:off x="457200" y="254000"/>
            <a:ext cx="1620957" cy="523220"/>
          </a:xfrm>
          <a:prstGeom prst="rect">
            <a:avLst/>
          </a:prstGeom>
          <a:noFill/>
        </p:spPr>
        <p:txBody>
          <a:bodyPr wrap="none" rtlCol="0">
            <a:spAutoFit/>
          </a:bodyPr>
          <a:lstStyle/>
          <a:p>
            <a:r>
              <a:rPr kumimoji="1" lang="zh-CN" altLang="en-US" sz="2800" dirty="0">
                <a:solidFill>
                  <a:schemeClr val="bg1"/>
                </a:solidFill>
                <a:latin typeface="+mj-ea"/>
                <a:ea typeface="+mj-ea"/>
              </a:rPr>
              <a:t>项目内容</a:t>
            </a:r>
          </a:p>
        </p:txBody>
      </p:sp>
      <p:sp>
        <p:nvSpPr>
          <p:cNvPr id="3" name="椭圆 2">
            <a:extLst>
              <a:ext uri="{FF2B5EF4-FFF2-40B4-BE49-F238E27FC236}">
                <a16:creationId xmlns:a16="http://schemas.microsoft.com/office/drawing/2014/main" id="{18BF638D-27E5-784C-8518-6C38F30FF51D}"/>
              </a:ext>
            </a:extLst>
          </p:cNvPr>
          <p:cNvSpPr/>
          <p:nvPr/>
        </p:nvSpPr>
        <p:spPr bwMode="auto">
          <a:xfrm>
            <a:off x="1089768" y="1982665"/>
            <a:ext cx="3582132" cy="3582132"/>
          </a:xfrm>
          <a:prstGeom prst="ellipse">
            <a:avLst/>
          </a:prstGeom>
          <a:solidFill>
            <a:schemeClr val="bg1"/>
          </a:solidFill>
          <a:ln w="38100">
            <a:solidFill>
              <a:srgbClr val="0070C0"/>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4" name="TextBox 32">
            <a:extLst>
              <a:ext uri="{FF2B5EF4-FFF2-40B4-BE49-F238E27FC236}">
                <a16:creationId xmlns:a16="http://schemas.microsoft.com/office/drawing/2014/main" id="{B5567704-03D6-604D-8B14-173C4B571EE2}"/>
              </a:ext>
            </a:extLst>
          </p:cNvPr>
          <p:cNvSpPr txBox="1"/>
          <p:nvPr/>
        </p:nvSpPr>
        <p:spPr>
          <a:xfrm>
            <a:off x="1444258" y="3445399"/>
            <a:ext cx="2873152" cy="584775"/>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mj-ea"/>
                <a:ea typeface="+mj-ea"/>
                <a:sym typeface="Century Gothic" panose="020B0502020202020204" pitchFamily="34" charset="0"/>
              </a:rPr>
              <a:t>项目内容</a:t>
            </a:r>
          </a:p>
        </p:txBody>
      </p:sp>
      <p:sp>
        <p:nvSpPr>
          <p:cNvPr id="5" name="椭圆 4">
            <a:extLst>
              <a:ext uri="{FF2B5EF4-FFF2-40B4-BE49-F238E27FC236}">
                <a16:creationId xmlns:a16="http://schemas.microsoft.com/office/drawing/2014/main" id="{DEFD59D2-A91E-9342-B5E2-50AF5BE5822F}"/>
              </a:ext>
            </a:extLst>
          </p:cNvPr>
          <p:cNvSpPr/>
          <p:nvPr/>
        </p:nvSpPr>
        <p:spPr bwMode="auto">
          <a:xfrm>
            <a:off x="3067601" y="1528632"/>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6" name="TextBox 35">
            <a:extLst>
              <a:ext uri="{FF2B5EF4-FFF2-40B4-BE49-F238E27FC236}">
                <a16:creationId xmlns:a16="http://schemas.microsoft.com/office/drawing/2014/main" id="{2F3E6854-F0CB-724D-AE6D-FF0D851DB33B}"/>
              </a:ext>
            </a:extLst>
          </p:cNvPr>
          <p:cNvSpPr txBox="1"/>
          <p:nvPr/>
        </p:nvSpPr>
        <p:spPr>
          <a:xfrm>
            <a:off x="3156962" y="1691839"/>
            <a:ext cx="846186" cy="707886"/>
          </a:xfrm>
          <a:prstGeom prst="rect">
            <a:avLst/>
          </a:prstGeom>
          <a:noFill/>
        </p:spPr>
        <p:txBody>
          <a:bodyPr wrap="square" rtlCol="0">
            <a:spAutoFit/>
          </a:bodyPr>
          <a:lstStyle/>
          <a:p>
            <a:pPr algn="ctr">
              <a:lnSpc>
                <a:spcPct val="114000"/>
              </a:lnSpc>
            </a:pPr>
            <a:r>
              <a:rPr lang="zh-CN" altLang="en-US" sz="1200" b="1" dirty="0">
                <a:solidFill>
                  <a:schemeClr val="accent1">
                    <a:lumMod val="75000"/>
                  </a:schemeClr>
                </a:solidFill>
                <a:cs typeface="+mn-ea"/>
                <a:sym typeface="+mn-lt"/>
              </a:rPr>
              <a:t>客观性能预测和优化</a:t>
            </a:r>
            <a:endParaRPr lang="en-US" altLang="zh-CN" sz="1200" b="1" dirty="0">
              <a:solidFill>
                <a:schemeClr val="accent1">
                  <a:lumMod val="75000"/>
                </a:schemeClr>
              </a:solidFill>
              <a:cs typeface="+mn-ea"/>
              <a:sym typeface="+mn-lt"/>
            </a:endParaRPr>
          </a:p>
        </p:txBody>
      </p:sp>
      <p:sp>
        <p:nvSpPr>
          <p:cNvPr id="8" name="椭圆 7">
            <a:extLst>
              <a:ext uri="{FF2B5EF4-FFF2-40B4-BE49-F238E27FC236}">
                <a16:creationId xmlns:a16="http://schemas.microsoft.com/office/drawing/2014/main" id="{96DB1A2E-01EA-E441-9244-E8F21F3548B7}"/>
              </a:ext>
            </a:extLst>
          </p:cNvPr>
          <p:cNvSpPr/>
          <p:nvPr/>
        </p:nvSpPr>
        <p:spPr bwMode="auto">
          <a:xfrm>
            <a:off x="3925809" y="2566908"/>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9" name="TextBox 35">
            <a:extLst>
              <a:ext uri="{FF2B5EF4-FFF2-40B4-BE49-F238E27FC236}">
                <a16:creationId xmlns:a16="http://schemas.microsoft.com/office/drawing/2014/main" id="{BA8E3C3B-D9B4-5540-9175-88137A8B0445}"/>
              </a:ext>
            </a:extLst>
          </p:cNvPr>
          <p:cNvSpPr txBox="1"/>
          <p:nvPr/>
        </p:nvSpPr>
        <p:spPr>
          <a:xfrm>
            <a:off x="4070790" y="2805878"/>
            <a:ext cx="846186" cy="461665"/>
          </a:xfrm>
          <a:prstGeom prst="rect">
            <a:avLst/>
          </a:prstGeom>
          <a:noFill/>
        </p:spPr>
        <p:txBody>
          <a:bodyPr wrap="square" rtlCol="0">
            <a:spAutoFit/>
          </a:bodyPr>
          <a:lstStyle/>
          <a:p>
            <a:pPr algn="ctr"/>
            <a:r>
              <a:rPr lang="zh-CN" altLang="en-US" sz="1200" b="1" dirty="0">
                <a:solidFill>
                  <a:srgbClr val="0070C0"/>
                </a:solidFill>
                <a:latin typeface="+mn-ea"/>
                <a:sym typeface="Century Gothic" panose="020B0502020202020204" pitchFamily="34" charset="0"/>
              </a:rPr>
              <a:t>鲁棒神经微分模型</a:t>
            </a:r>
          </a:p>
        </p:txBody>
      </p:sp>
      <p:sp>
        <p:nvSpPr>
          <p:cNvPr id="10" name="椭圆 9">
            <a:extLst>
              <a:ext uri="{FF2B5EF4-FFF2-40B4-BE49-F238E27FC236}">
                <a16:creationId xmlns:a16="http://schemas.microsoft.com/office/drawing/2014/main" id="{87D0B502-C177-8147-B085-B6FB29033FAB}"/>
              </a:ext>
            </a:extLst>
          </p:cNvPr>
          <p:cNvSpPr/>
          <p:nvPr/>
        </p:nvSpPr>
        <p:spPr bwMode="auto">
          <a:xfrm>
            <a:off x="3977068" y="3992419"/>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1" name="TextBox 35">
            <a:extLst>
              <a:ext uri="{FF2B5EF4-FFF2-40B4-BE49-F238E27FC236}">
                <a16:creationId xmlns:a16="http://schemas.microsoft.com/office/drawing/2014/main" id="{1043ACC5-76E5-EA4A-895B-0086431C420B}"/>
              </a:ext>
            </a:extLst>
          </p:cNvPr>
          <p:cNvSpPr txBox="1"/>
          <p:nvPr/>
        </p:nvSpPr>
        <p:spPr>
          <a:xfrm>
            <a:off x="4070790" y="4130615"/>
            <a:ext cx="846186" cy="830997"/>
          </a:xfrm>
          <a:prstGeom prst="rect">
            <a:avLst/>
          </a:prstGeom>
          <a:noFill/>
        </p:spPr>
        <p:txBody>
          <a:bodyPr wrap="square" rtlCol="0">
            <a:spAutoFit/>
          </a:bodyPr>
          <a:lstStyle/>
          <a:p>
            <a:pPr algn="ctr"/>
            <a:r>
              <a:rPr lang="en-US" altLang="zh-CN" sz="1200" b="1" dirty="0">
                <a:solidFill>
                  <a:srgbClr val="0070C0"/>
                </a:solidFill>
                <a:latin typeface="+mn-ea"/>
                <a:sym typeface="Century Gothic" panose="020B0502020202020204" pitchFamily="34" charset="0"/>
              </a:rPr>
              <a:t>AI </a:t>
            </a:r>
            <a:r>
              <a:rPr lang="zh-CN" altLang="en-US" sz="1200" b="1" dirty="0">
                <a:solidFill>
                  <a:srgbClr val="0070C0"/>
                </a:solidFill>
                <a:latin typeface="+mn-ea"/>
                <a:sym typeface="Century Gothic" panose="020B0502020202020204" pitchFamily="34" charset="0"/>
              </a:rPr>
              <a:t>增强型频谱感知和干扰抑制</a:t>
            </a:r>
          </a:p>
        </p:txBody>
      </p:sp>
      <p:sp>
        <p:nvSpPr>
          <p:cNvPr id="12" name="椭圆 11">
            <a:extLst>
              <a:ext uri="{FF2B5EF4-FFF2-40B4-BE49-F238E27FC236}">
                <a16:creationId xmlns:a16="http://schemas.microsoft.com/office/drawing/2014/main" id="{7BE4AA61-0D9A-834A-B942-9651B28F18F3}"/>
              </a:ext>
            </a:extLst>
          </p:cNvPr>
          <p:cNvSpPr/>
          <p:nvPr/>
        </p:nvSpPr>
        <p:spPr bwMode="auto">
          <a:xfrm>
            <a:off x="3009579" y="5020604"/>
            <a:ext cx="1033630" cy="1033630"/>
          </a:xfrm>
          <a:prstGeom prst="ellipse">
            <a:avLst/>
          </a:prstGeom>
          <a:solidFill>
            <a:schemeClr val="bg1"/>
          </a:solidFill>
          <a:ln w="38100">
            <a:solidFill>
              <a:srgbClr val="2866AD"/>
            </a:solid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2"/>
              </a:solidFill>
              <a:latin typeface="Century Gothic" panose="020B0502020202020204" pitchFamily="34" charset="0"/>
              <a:ea typeface="思源黑体 CN Normal" panose="020B0400000000000000" pitchFamily="34" charset="-122"/>
              <a:sym typeface="Century Gothic" panose="020B0502020202020204" pitchFamily="34" charset="0"/>
            </a:endParaRPr>
          </a:p>
        </p:txBody>
      </p:sp>
      <p:sp>
        <p:nvSpPr>
          <p:cNvPr id="13" name="TextBox 35">
            <a:extLst>
              <a:ext uri="{FF2B5EF4-FFF2-40B4-BE49-F238E27FC236}">
                <a16:creationId xmlns:a16="http://schemas.microsoft.com/office/drawing/2014/main" id="{C5D23FED-C33A-A64D-9F6D-FA5FEB7535C0}"/>
              </a:ext>
            </a:extLst>
          </p:cNvPr>
          <p:cNvSpPr txBox="1"/>
          <p:nvPr/>
        </p:nvSpPr>
        <p:spPr>
          <a:xfrm>
            <a:off x="3103301" y="5168529"/>
            <a:ext cx="846186" cy="830997"/>
          </a:xfrm>
          <a:prstGeom prst="rect">
            <a:avLst/>
          </a:prstGeom>
          <a:noFill/>
        </p:spPr>
        <p:txBody>
          <a:bodyPr wrap="square" rtlCol="0">
            <a:spAutoFit/>
          </a:bodyPr>
          <a:lstStyle/>
          <a:p>
            <a:pPr algn="ctr"/>
            <a:r>
              <a:rPr lang="en-US" altLang="zh-CN" sz="1200" b="1" dirty="0">
                <a:solidFill>
                  <a:srgbClr val="0070C0"/>
                </a:solidFill>
                <a:latin typeface="+mn-ea"/>
                <a:sym typeface="Century Gothic" panose="020B0502020202020204" pitchFamily="34" charset="0"/>
              </a:rPr>
              <a:t>AI </a:t>
            </a:r>
            <a:r>
              <a:rPr lang="zh-CN" altLang="en-US" sz="1200" b="1" dirty="0">
                <a:solidFill>
                  <a:srgbClr val="0070C0"/>
                </a:solidFill>
                <a:latin typeface="+mn-ea"/>
                <a:sym typeface="Century Gothic" panose="020B0502020202020204" pitchFamily="34" charset="0"/>
              </a:rPr>
              <a:t>教育研究：知识</a:t>
            </a:r>
            <a:r>
              <a:rPr lang="en-US" altLang="zh-CN" sz="1200" b="1" dirty="0">
                <a:solidFill>
                  <a:srgbClr val="0070C0"/>
                </a:solidFill>
                <a:latin typeface="+mn-ea"/>
                <a:sym typeface="Century Gothic" panose="020B0502020202020204" pitchFamily="34" charset="0"/>
              </a:rPr>
              <a:t>-</a:t>
            </a:r>
            <a:r>
              <a:rPr lang="zh-CN" altLang="en-US" sz="1200" b="1" dirty="0">
                <a:solidFill>
                  <a:srgbClr val="0070C0"/>
                </a:solidFill>
                <a:latin typeface="+mn-ea"/>
                <a:sym typeface="Century Gothic" panose="020B0502020202020204" pitchFamily="34" charset="0"/>
              </a:rPr>
              <a:t>应用</a:t>
            </a:r>
            <a:r>
              <a:rPr lang="en-US" altLang="zh-CN" sz="1200" b="1" dirty="0">
                <a:solidFill>
                  <a:srgbClr val="0070C0"/>
                </a:solidFill>
                <a:latin typeface="+mn-ea"/>
                <a:sym typeface="Century Gothic" panose="020B0502020202020204" pitchFamily="34" charset="0"/>
              </a:rPr>
              <a:t>-</a:t>
            </a:r>
            <a:r>
              <a:rPr lang="zh-CN" altLang="en-US" sz="1200" b="1" dirty="0">
                <a:solidFill>
                  <a:srgbClr val="0070C0"/>
                </a:solidFill>
                <a:latin typeface="+mn-ea"/>
                <a:sym typeface="Century Gothic" panose="020B0502020202020204" pitchFamily="34" charset="0"/>
              </a:rPr>
              <a:t>领先 </a:t>
            </a:r>
          </a:p>
        </p:txBody>
      </p:sp>
      <p:sp>
        <p:nvSpPr>
          <p:cNvPr id="14" name="矩形 13">
            <a:extLst>
              <a:ext uri="{FF2B5EF4-FFF2-40B4-BE49-F238E27FC236}">
                <a16:creationId xmlns:a16="http://schemas.microsoft.com/office/drawing/2014/main" id="{8E8FEDB8-7C3F-C44D-A40E-61E162678CD8}"/>
              </a:ext>
            </a:extLst>
          </p:cNvPr>
          <p:cNvSpPr/>
          <p:nvPr/>
        </p:nvSpPr>
        <p:spPr>
          <a:xfrm>
            <a:off x="4558316" y="1156123"/>
            <a:ext cx="6420654" cy="1346907"/>
          </a:xfrm>
          <a:prstGeom prst="rect">
            <a:avLst/>
          </a:prstGeom>
        </p:spPr>
        <p:txBody>
          <a:bodyPr wrap="square">
            <a:spAutoFit/>
          </a:bodyPr>
          <a:lstStyle/>
          <a:p>
            <a:pPr algn="just">
              <a:lnSpc>
                <a:spcPct val="150000"/>
              </a:lnSpc>
            </a:pPr>
            <a:r>
              <a:rPr lang="zh-CN" altLang="en-US" sz="1400" b="0" i="0" dirty="0">
                <a:effectLst/>
                <a:latin typeface="Roboto" panose="02000000000000000000" pitchFamily="2" charset="0"/>
              </a:rPr>
              <a:t>该项目汇集了生物医学仪器，信号处理，神经生理学，心理物理学，计算机视觉，人工智能（</a:t>
            </a:r>
            <a:r>
              <a:rPr lang="en-US" altLang="zh-CN" sz="1400" b="0" i="0" dirty="0">
                <a:effectLst/>
                <a:latin typeface="Roboto" panose="02000000000000000000" pitchFamily="2" charset="0"/>
              </a:rPr>
              <a:t>AI</a:t>
            </a:r>
            <a:r>
              <a:rPr lang="zh-CN" altLang="en-US" sz="1400" b="0" i="0" dirty="0">
                <a:effectLst/>
                <a:latin typeface="Roboto" panose="02000000000000000000" pitchFamily="2" charset="0"/>
              </a:rPr>
              <a:t>）和机器学习（</a:t>
            </a:r>
            <a:r>
              <a:rPr lang="en-US" altLang="zh-CN" sz="1400" b="0" i="0" dirty="0">
                <a:effectLst/>
                <a:latin typeface="Roboto" panose="02000000000000000000" pitchFamily="2" charset="0"/>
              </a:rPr>
              <a:t>ML</a:t>
            </a:r>
            <a:r>
              <a:rPr lang="zh-CN" altLang="en-US" sz="1400" b="0" i="0" dirty="0">
                <a:effectLst/>
                <a:latin typeface="Roboto" panose="02000000000000000000" pitchFamily="2" charset="0"/>
              </a:rPr>
              <a:t>）方面的专家以及空军飞行员，以开发和测试基于</a:t>
            </a:r>
            <a:r>
              <a:rPr lang="en-US" altLang="zh-CN" sz="1400" b="0" i="0" dirty="0">
                <a:effectLst/>
                <a:latin typeface="Roboto" panose="02000000000000000000" pitchFamily="2" charset="0"/>
              </a:rPr>
              <a:t>AI</a:t>
            </a:r>
            <a:r>
              <a:rPr lang="zh-CN" altLang="en-US" sz="1400" b="0" i="0" dirty="0">
                <a:effectLst/>
                <a:latin typeface="Roboto" panose="02000000000000000000" pitchFamily="2" charset="0"/>
              </a:rPr>
              <a:t>的多模态生理传感器融合方法，以实现客观性能预测和优化。该项目将利用沉浸式虚拟环境来培训飞行员，并不引人注目地衡量绩效预测因素。</a:t>
            </a:r>
            <a:endParaRPr lang="zh-CN" altLang="en-US" sz="1400" dirty="0">
              <a:latin typeface="+mn-ea"/>
              <a:sym typeface="Century Gothic" panose="020B0502020202020204" pitchFamily="34" charset="0"/>
            </a:endParaRPr>
          </a:p>
        </p:txBody>
      </p:sp>
      <p:sp>
        <p:nvSpPr>
          <p:cNvPr id="15" name="矩形 14">
            <a:extLst>
              <a:ext uri="{FF2B5EF4-FFF2-40B4-BE49-F238E27FC236}">
                <a16:creationId xmlns:a16="http://schemas.microsoft.com/office/drawing/2014/main" id="{28FA6671-5560-8E40-9A6D-E6CCAA744447}"/>
              </a:ext>
            </a:extLst>
          </p:cNvPr>
          <p:cNvSpPr/>
          <p:nvPr/>
        </p:nvSpPr>
        <p:spPr>
          <a:xfrm>
            <a:off x="5073910" y="2683012"/>
            <a:ext cx="6420654" cy="1025474"/>
          </a:xfrm>
          <a:prstGeom prst="rect">
            <a:avLst/>
          </a:prstGeom>
        </p:spPr>
        <p:txBody>
          <a:bodyPr wrap="square">
            <a:spAutoFit/>
          </a:bodyPr>
          <a:lstStyle/>
          <a:p>
            <a:pPr algn="just">
              <a:lnSpc>
                <a:spcPct val="150000"/>
              </a:lnSpc>
            </a:pPr>
            <a:r>
              <a:rPr lang="zh-CN" altLang="en-US" sz="1400" b="0" i="0" dirty="0">
                <a:effectLst/>
                <a:latin typeface="Roboto" panose="02000000000000000000" pitchFamily="2" charset="0"/>
              </a:rPr>
              <a:t>国防部和民用部门正在研究几种不同的</a:t>
            </a:r>
            <a:r>
              <a:rPr lang="en-US" altLang="zh-CN" sz="1400" b="0" i="0" dirty="0">
                <a:effectLst/>
                <a:latin typeface="Roboto" panose="02000000000000000000" pitchFamily="2" charset="0"/>
              </a:rPr>
              <a:t>GPS</a:t>
            </a:r>
            <a:r>
              <a:rPr lang="zh-CN" altLang="en-US" sz="1400" b="0" i="0" dirty="0">
                <a:effectLst/>
                <a:latin typeface="Roboto" panose="02000000000000000000" pitchFamily="2" charset="0"/>
              </a:rPr>
              <a:t>替代方案，以解决</a:t>
            </a:r>
            <a:r>
              <a:rPr lang="en-US" altLang="zh-CN" sz="1400" b="0" i="0" dirty="0">
                <a:effectLst/>
                <a:latin typeface="Roboto" panose="02000000000000000000" pitchFamily="2" charset="0"/>
              </a:rPr>
              <a:t>GPS</a:t>
            </a:r>
            <a:r>
              <a:rPr lang="zh-CN" altLang="en-US" sz="1400" b="0" i="0" dirty="0">
                <a:effectLst/>
                <a:latin typeface="Roboto" panose="02000000000000000000" pitchFamily="2" charset="0"/>
              </a:rPr>
              <a:t>替代方案</a:t>
            </a:r>
            <a:r>
              <a:rPr lang="en-US" altLang="zh-CN" sz="1400" b="0" i="0" dirty="0">
                <a:effectLst/>
                <a:latin typeface="Roboto" panose="02000000000000000000" pitchFamily="2" charset="0"/>
              </a:rPr>
              <a:t>;</a:t>
            </a:r>
            <a:r>
              <a:rPr lang="zh-CN" altLang="en-US" sz="1400" b="0" i="0" dirty="0">
                <a:effectLst/>
                <a:latin typeface="Roboto" panose="02000000000000000000" pitchFamily="2" charset="0"/>
              </a:rPr>
              <a:t>但是，每种替代方案都有额外的成本和用例。磁导航提出了一种替代</a:t>
            </a:r>
            <a:r>
              <a:rPr lang="en-US" altLang="zh-CN" sz="1400" b="0" i="0" dirty="0">
                <a:effectLst/>
                <a:latin typeface="Roboto" panose="02000000000000000000" pitchFamily="2" charset="0"/>
              </a:rPr>
              <a:t>GPS</a:t>
            </a:r>
            <a:r>
              <a:rPr lang="zh-CN" altLang="en-US" sz="1400" b="0" i="0" dirty="0">
                <a:effectLst/>
                <a:latin typeface="Roboto" panose="02000000000000000000" pitchFamily="2" charset="0"/>
              </a:rPr>
              <a:t>系统，该系统依赖于地球的磁共振 </a:t>
            </a:r>
            <a:r>
              <a:rPr lang="en-US" altLang="zh-CN" sz="1400" b="0" i="0" dirty="0">
                <a:effectLst/>
                <a:latin typeface="Roboto" panose="02000000000000000000" pitchFamily="2" charset="0"/>
              </a:rPr>
              <a:t>- </a:t>
            </a:r>
            <a:r>
              <a:rPr lang="zh-CN" altLang="en-US" sz="1400" b="0" i="0" dirty="0">
                <a:effectLst/>
                <a:latin typeface="Roboto" panose="02000000000000000000" pitchFamily="2" charset="0"/>
              </a:rPr>
              <a:t>一个基本上已知且不变的系统 </a:t>
            </a:r>
            <a:r>
              <a:rPr lang="en-US" altLang="zh-CN" sz="1400" b="0" i="0" dirty="0">
                <a:effectLst/>
                <a:latin typeface="Roboto" panose="02000000000000000000" pitchFamily="2" charset="0"/>
              </a:rPr>
              <a:t>- </a:t>
            </a:r>
            <a:r>
              <a:rPr lang="zh-CN" altLang="en-US" sz="1400" b="0" i="0" dirty="0">
                <a:effectLst/>
                <a:latin typeface="Roboto" panose="02000000000000000000" pitchFamily="2" charset="0"/>
              </a:rPr>
              <a:t>来导航。</a:t>
            </a:r>
            <a:endParaRPr lang="zh-CN" altLang="en-US" sz="1400" dirty="0">
              <a:latin typeface="+mn-ea"/>
              <a:sym typeface="Century Gothic" panose="020B0502020202020204" pitchFamily="34" charset="0"/>
            </a:endParaRPr>
          </a:p>
        </p:txBody>
      </p:sp>
      <p:sp>
        <p:nvSpPr>
          <p:cNvPr id="16" name="矩形 15">
            <a:extLst>
              <a:ext uri="{FF2B5EF4-FFF2-40B4-BE49-F238E27FC236}">
                <a16:creationId xmlns:a16="http://schemas.microsoft.com/office/drawing/2014/main" id="{8C0F0179-17D3-B24D-803A-A71B32B7B767}"/>
              </a:ext>
            </a:extLst>
          </p:cNvPr>
          <p:cNvSpPr/>
          <p:nvPr/>
        </p:nvSpPr>
        <p:spPr>
          <a:xfrm>
            <a:off x="5123217" y="3858476"/>
            <a:ext cx="6420654" cy="1025474"/>
          </a:xfrm>
          <a:prstGeom prst="rect">
            <a:avLst/>
          </a:prstGeom>
        </p:spPr>
        <p:txBody>
          <a:bodyPr wrap="square">
            <a:spAutoFit/>
          </a:bodyPr>
          <a:lstStyle/>
          <a:p>
            <a:pPr algn="just">
              <a:lnSpc>
                <a:spcPct val="150000"/>
              </a:lnSpc>
            </a:pPr>
            <a:r>
              <a:rPr lang="zh-CN" altLang="en-US" sz="1400" b="0" i="0" dirty="0">
                <a:effectLst/>
                <a:latin typeface="Roboto" panose="02000000000000000000" pitchFamily="2" charset="0"/>
              </a:rPr>
              <a:t>该项目旨在应用人工智能来增强美国空军检测、识别和地理定位未知射频（</a:t>
            </a:r>
            <a:r>
              <a:rPr lang="en-US" altLang="zh-CN" sz="1400" b="0" i="0" dirty="0">
                <a:effectLst/>
                <a:latin typeface="Roboto" panose="02000000000000000000" pitchFamily="2" charset="0"/>
              </a:rPr>
              <a:t>RF</a:t>
            </a:r>
            <a:r>
              <a:rPr lang="zh-CN" altLang="en-US" sz="1400" b="0" i="0" dirty="0">
                <a:effectLst/>
                <a:latin typeface="Roboto" panose="02000000000000000000" pitchFamily="2" charset="0"/>
              </a:rPr>
              <a:t>）信号的能力，同时为自适应干扰缓解和智能频谱分析提供工具。这些能力增强了空军情报监视和侦察（</a:t>
            </a:r>
            <a:r>
              <a:rPr lang="en-US" altLang="zh-CN" sz="1400" b="0" i="0" dirty="0">
                <a:effectLst/>
                <a:latin typeface="Roboto" panose="02000000000000000000" pitchFamily="2" charset="0"/>
              </a:rPr>
              <a:t>ISR</a:t>
            </a:r>
            <a:r>
              <a:rPr lang="zh-CN" altLang="en-US" sz="1400" b="0" i="0" dirty="0">
                <a:effectLst/>
                <a:latin typeface="Roboto" panose="02000000000000000000" pitchFamily="2" charset="0"/>
              </a:rPr>
              <a:t>）任务，通信，信号情报（</a:t>
            </a:r>
            <a:r>
              <a:rPr lang="en-US" altLang="zh-CN" sz="1400" b="0" i="0" dirty="0">
                <a:effectLst/>
                <a:latin typeface="Roboto" panose="02000000000000000000" pitchFamily="2" charset="0"/>
              </a:rPr>
              <a:t>SIGINT</a:t>
            </a:r>
            <a:r>
              <a:rPr lang="zh-CN" altLang="en-US" sz="1400" b="0" i="0" dirty="0">
                <a:effectLst/>
                <a:latin typeface="Roboto" panose="02000000000000000000" pitchFamily="2" charset="0"/>
              </a:rPr>
              <a:t>）和电子战。</a:t>
            </a:r>
            <a:endParaRPr lang="zh-CN" altLang="en-US" sz="1400" dirty="0">
              <a:latin typeface="+mn-ea"/>
              <a:sym typeface="Century Gothic" panose="020B0502020202020204" pitchFamily="34" charset="0"/>
            </a:endParaRPr>
          </a:p>
        </p:txBody>
      </p:sp>
      <p:sp>
        <p:nvSpPr>
          <p:cNvPr id="17" name="矩形 16">
            <a:extLst>
              <a:ext uri="{FF2B5EF4-FFF2-40B4-BE49-F238E27FC236}">
                <a16:creationId xmlns:a16="http://schemas.microsoft.com/office/drawing/2014/main" id="{EE09F55C-810A-9942-83A3-4A91C6FCB64C}"/>
              </a:ext>
            </a:extLst>
          </p:cNvPr>
          <p:cNvSpPr/>
          <p:nvPr/>
        </p:nvSpPr>
        <p:spPr>
          <a:xfrm>
            <a:off x="4493883" y="5244423"/>
            <a:ext cx="6420654" cy="702308"/>
          </a:xfrm>
          <a:prstGeom prst="rect">
            <a:avLst/>
          </a:prstGeom>
        </p:spPr>
        <p:txBody>
          <a:bodyPr wrap="square">
            <a:spAutoFit/>
          </a:bodyPr>
          <a:lstStyle/>
          <a:p>
            <a:pPr algn="just">
              <a:lnSpc>
                <a:spcPct val="150000"/>
              </a:lnSpc>
            </a:pPr>
            <a:r>
              <a:rPr lang="en-US" altLang="zh-CN" sz="1400" b="0" i="0" dirty="0">
                <a:effectLst/>
                <a:latin typeface="Roboto" panose="02000000000000000000" pitchFamily="2" charset="0"/>
              </a:rPr>
              <a:t>KAL</a:t>
            </a:r>
            <a:r>
              <a:rPr lang="zh-CN" altLang="en-US" sz="1400" b="0" i="0" dirty="0">
                <a:effectLst/>
                <a:latin typeface="Roboto" panose="02000000000000000000" pitchFamily="2" charset="0"/>
              </a:rPr>
              <a:t>是一个探索性研究项目，旨在推进教育研究活动，为具有不同角色和教育背景的学习者（从空军和国防部（</a:t>
            </a:r>
            <a:r>
              <a:rPr lang="en-US" altLang="zh-CN" sz="1400" b="0" i="0" dirty="0">
                <a:effectLst/>
                <a:latin typeface="Roboto" panose="02000000000000000000" pitchFamily="2" charset="0"/>
              </a:rPr>
              <a:t>DoD</a:t>
            </a:r>
            <a:r>
              <a:rPr lang="zh-CN" altLang="en-US" sz="1400" b="0" i="0" dirty="0">
                <a:effectLst/>
                <a:latin typeface="Roboto" panose="02000000000000000000" pitchFamily="2" charset="0"/>
              </a:rPr>
              <a:t>）人员到公众）大规模促进最大的学习成果。</a:t>
            </a:r>
            <a:endParaRPr lang="zh-CN" altLang="en-US" sz="1400" dirty="0">
              <a:latin typeface="+mn-ea"/>
              <a:sym typeface="Century Gothic" panose="020B0502020202020204" pitchFamily="34"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7101" y="255220"/>
            <a:ext cx="970274" cy="965518"/>
          </a:xfrm>
          <a:prstGeom prst="rect">
            <a:avLst/>
          </a:prstGeom>
        </p:spPr>
      </p:pic>
    </p:spTree>
    <p:extLst>
      <p:ext uri="{BB962C8B-B14F-4D97-AF65-F5344CB8AC3E}">
        <p14:creationId xmlns:p14="http://schemas.microsoft.com/office/powerpoint/2010/main" val="6848791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8" grpId="0" animBg="1"/>
      <p:bldP spid="9" grpId="0"/>
      <p:bldP spid="10" grpId="0" animBg="1"/>
      <p:bldP spid="11" grpId="0"/>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渐变蓝色商务季度工作报告PPT模板"/>
  <p:tag name="ISPRING_FIRST_PUBLISH" val="1"/>
</p:tagLst>
</file>

<file path=ppt/theme/theme1.xml><?xml version="1.0" encoding="utf-8"?>
<a:theme xmlns:a="http://schemas.openxmlformats.org/drawingml/2006/main" name="Office Theme">
  <a:themeElements>
    <a:clrScheme name="Extrem">
      <a:dk1>
        <a:sysClr val="windowText" lastClr="000000"/>
      </a:dk1>
      <a:lt1>
        <a:sysClr val="window" lastClr="FFFFFF"/>
      </a:lt1>
      <a:dk2>
        <a:srgbClr val="44546A"/>
      </a:dk2>
      <a:lt2>
        <a:srgbClr val="E7E6E6"/>
      </a:lt2>
      <a:accent1>
        <a:srgbClr val="22A7F0"/>
      </a:accent1>
      <a:accent2>
        <a:srgbClr val="36D7B7"/>
      </a:accent2>
      <a:accent3>
        <a:srgbClr val="A5A5A5"/>
      </a:accent3>
      <a:accent4>
        <a:srgbClr val="FFC000"/>
      </a:accent4>
      <a:accent5>
        <a:srgbClr val="4472C4"/>
      </a:accent5>
      <a:accent6>
        <a:srgbClr val="70AD47"/>
      </a:accent6>
      <a:hlink>
        <a:srgbClr val="0563C1"/>
      </a:hlink>
      <a:folHlink>
        <a:srgbClr val="954F72"/>
      </a:folHlink>
    </a:clrScheme>
    <a:fontScheme name="yd3b1foa">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1411</Words>
  <Application>Microsoft Office PowerPoint</Application>
  <PresentationFormat>宽屏</PresentationFormat>
  <Paragraphs>163</Paragraphs>
  <Slides>16</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PingFang SC</vt:lpstr>
      <vt:lpstr>等线</vt:lpstr>
      <vt:lpstr>迷你简菱心</vt:lpstr>
      <vt:lpstr>微软雅黑</vt:lpstr>
      <vt:lpstr>字魂59号-创粗黑</vt:lpstr>
      <vt:lpstr>Arial</vt:lpstr>
      <vt:lpstr>Calibri</vt:lpstr>
      <vt:lpstr>Century Gothic</vt:lpstr>
      <vt:lpstr>Roboto</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渐变蓝色商务季度工作报告PPT模板</dc:title>
  <dc:creator>执念.</dc:creator>
  <cp:lastModifiedBy>黄 沿鑫</cp:lastModifiedBy>
  <cp:revision>46</cp:revision>
  <dcterms:created xsi:type="dcterms:W3CDTF">2018-10-08T12:03:54Z</dcterms:created>
  <dcterms:modified xsi:type="dcterms:W3CDTF">2022-08-02T16:26:05Z</dcterms:modified>
</cp:coreProperties>
</file>